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6"/>
  </p:notesMasterIdLst>
  <p:sldIdLst>
    <p:sldId id="257" r:id="rId4"/>
    <p:sldId id="258" r:id="rId5"/>
    <p:sldId id="259" r:id="rId6"/>
    <p:sldId id="266" r:id="rId7"/>
    <p:sldId id="261" r:id="rId8"/>
    <p:sldId id="263" r:id="rId9"/>
    <p:sldId id="267" r:id="rId10"/>
    <p:sldId id="268" r:id="rId11"/>
    <p:sldId id="260" r:id="rId12"/>
    <p:sldId id="269" r:id="rId13"/>
    <p:sldId id="264" r:id="rId14"/>
    <p:sldId id="262" r:id="rId15"/>
  </p:sldIdLst>
  <p:sldSz cx="9144000" cy="5143500" type="screen16x9"/>
  <p:notesSz cx="6858000" cy="9144000"/>
  <p:embeddedFontLst>
    <p:embeddedFont>
      <p:font typeface="Dosis" panose="020B0604020202020204" charset="0"/>
      <p:regular r:id="rId17"/>
      <p:bold r:id="rId18"/>
    </p:embeddedFont>
    <p:embeddedFont>
      <p:font typeface="Roboto" panose="020B0604020202020204" charset="0"/>
      <p:regular r:id="rId19"/>
      <p:bold r:id="rId20"/>
      <p:italic r:id="rId21"/>
      <p:boldItalic r:id="rId22"/>
    </p:embeddedFont>
    <p:embeddedFont>
      <p:font typeface="Roboto Black" panose="020B0604020202020204" charset="0"/>
      <p:bold r:id="rId23"/>
      <p:boldItalic r:id="rId24"/>
    </p:embeddedFont>
    <p:embeddedFont>
      <p:font typeface="Roboto Thin"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48776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93725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4545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6796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02741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64218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lvl="0">
              <a:buClr>
                <a:srgbClr val="295269"/>
              </a:buClr>
            </a:pPr>
            <a:r>
              <a:rPr lang="en-NZ" sz="5600" dirty="0" err="1">
                <a:solidFill>
                  <a:schemeClr val="lt1"/>
                </a:solidFill>
                <a:latin typeface="Roboto Black"/>
                <a:ea typeface="Roboto Black"/>
                <a:cs typeface="Roboto Black"/>
                <a:sym typeface="Roboto Black"/>
              </a:rPr>
              <a:t>CoolTShirts</a:t>
            </a:r>
            <a:r>
              <a:rPr lang="en-NZ" sz="5600" dirty="0">
                <a:solidFill>
                  <a:schemeClr val="lt1"/>
                </a:solidFill>
                <a:latin typeface="Roboto Black"/>
                <a:ea typeface="Roboto Black"/>
                <a:cs typeface="Roboto Black"/>
                <a:sym typeface="Roboto Black"/>
              </a:rPr>
              <a:t> Marketing </a:t>
            </a:r>
          </a:p>
          <a:p>
            <a:pPr lvl="0">
              <a:buClr>
                <a:srgbClr val="295269"/>
              </a:buClr>
            </a:pPr>
            <a:r>
              <a:rPr lang="en-NZ" sz="5600" dirty="0">
                <a:solidFill>
                  <a:schemeClr val="lt1"/>
                </a:solidFill>
                <a:latin typeface="Roboto Black"/>
                <a:ea typeface="Roboto Black"/>
                <a:cs typeface="Roboto Black"/>
                <a:sym typeface="Roboto Black"/>
              </a:rPr>
              <a:t>Attribution</a:t>
            </a:r>
          </a:p>
          <a:p>
            <a:pPr lvl="0">
              <a:buClr>
                <a:srgbClr val="295269"/>
              </a:buClr>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NZ" sz="2800" dirty="0">
                <a:solidFill>
                  <a:srgbClr val="EFEFEF"/>
                </a:solidFill>
                <a:latin typeface="Roboto Thin"/>
                <a:ea typeface="Roboto Thin"/>
                <a:cs typeface="Roboto Thin"/>
                <a:sym typeface="Roboto Thin"/>
              </a:rPr>
              <a:t>Piao Ye</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Oct 04, 2019</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2.4 </a:t>
            </a:r>
            <a:r>
              <a:rPr lang="en-NZ" sz="2400" b="1" dirty="0">
                <a:solidFill>
                  <a:srgbClr val="295269"/>
                </a:solidFill>
                <a:latin typeface="Roboto"/>
                <a:ea typeface="Roboto"/>
                <a:cs typeface="Roboto"/>
                <a:sym typeface="Roboto"/>
              </a:rPr>
              <a:t>How many last touches on the purchase page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4775063" y="1151336"/>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1200" dirty="0">
                <a:latin typeface="Courier New"/>
                <a:ea typeface="Courier New"/>
                <a:cs typeface="Courier New"/>
                <a:sym typeface="Courier New"/>
              </a:rPr>
              <a:t>WITH </a:t>
            </a:r>
            <a:r>
              <a:rPr lang="en-NZ" sz="1200" dirty="0" err="1">
                <a:latin typeface="Courier New"/>
                <a:ea typeface="Courier New"/>
                <a:cs typeface="Courier New"/>
                <a:sym typeface="Courier New"/>
              </a:rPr>
              <a:t>last_touch</a:t>
            </a:r>
            <a:r>
              <a:rPr lang="en-NZ" sz="1200" dirty="0">
                <a:latin typeface="Courier New"/>
                <a:ea typeface="Courier New"/>
                <a:cs typeface="Courier New"/>
                <a:sym typeface="Courier New"/>
              </a:rPr>
              <a:t> AS (</a:t>
            </a:r>
          </a:p>
          <a:p>
            <a:pPr lvl="0">
              <a:buClr>
                <a:schemeClr val="dk1"/>
              </a:buClr>
              <a:buSzPts val="1100"/>
            </a:pPr>
            <a:r>
              <a:rPr lang="en-NZ" sz="1200" dirty="0">
                <a:latin typeface="Courier New"/>
                <a:ea typeface="Courier New"/>
                <a:cs typeface="Courier New"/>
                <a:sym typeface="Courier New"/>
              </a:rPr>
              <a:t>    SELECT </a:t>
            </a:r>
            <a:r>
              <a:rPr lang="en-NZ" sz="1200" dirty="0" err="1">
                <a:latin typeface="Courier New"/>
                <a:ea typeface="Courier New"/>
                <a:cs typeface="Courier New"/>
                <a:sym typeface="Courier New"/>
              </a:rPr>
              <a:t>user_id</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MAX(timestamp) as </a:t>
            </a:r>
            <a:r>
              <a:rPr lang="en-NZ" sz="1200" dirty="0" err="1">
                <a:latin typeface="Courier New"/>
                <a:ea typeface="Courier New"/>
                <a:cs typeface="Courier New"/>
                <a:sym typeface="Courier New"/>
              </a:rPr>
              <a:t>last_touch_at</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FROM </a:t>
            </a:r>
            <a:r>
              <a:rPr lang="en-NZ" sz="1200" dirty="0" err="1">
                <a:latin typeface="Courier New"/>
                <a:ea typeface="Courier New"/>
                <a:cs typeface="Courier New"/>
                <a:sym typeface="Courier New"/>
              </a:rPr>
              <a:t>page_visits</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GROUP BY </a:t>
            </a:r>
            <a:r>
              <a:rPr lang="en-NZ" sz="1200" dirty="0" err="1">
                <a:latin typeface="Courier New"/>
                <a:ea typeface="Courier New"/>
                <a:cs typeface="Courier New"/>
                <a:sym typeface="Courier New"/>
              </a:rPr>
              <a:t>user_id</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joint_table_2 AS (</a:t>
            </a:r>
          </a:p>
          <a:p>
            <a:pPr lvl="0">
              <a:buClr>
                <a:schemeClr val="dk1"/>
              </a:buClr>
              <a:buSzPts val="1100"/>
            </a:pPr>
            <a:r>
              <a:rPr lang="en-NZ" sz="1200" dirty="0">
                <a:latin typeface="Courier New"/>
                <a:ea typeface="Courier New"/>
                <a:cs typeface="Courier New"/>
                <a:sym typeface="Courier New"/>
              </a:rPr>
              <a:t>  SELECT </a:t>
            </a:r>
            <a:r>
              <a:rPr lang="en-NZ" sz="1200" dirty="0" err="1">
                <a:latin typeface="Courier New"/>
                <a:ea typeface="Courier New"/>
                <a:cs typeface="Courier New"/>
                <a:sym typeface="Courier New"/>
              </a:rPr>
              <a:t>lt.user_id</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lt.last_touch_at</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pv.page_name</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pv.utm_campaign</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FROM </a:t>
            </a:r>
            <a:r>
              <a:rPr lang="en-NZ" sz="1200" dirty="0" err="1">
                <a:latin typeface="Courier New"/>
                <a:ea typeface="Courier New"/>
                <a:cs typeface="Courier New"/>
                <a:sym typeface="Courier New"/>
              </a:rPr>
              <a:t>last_touch</a:t>
            </a: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lt</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JOIN </a:t>
            </a:r>
            <a:r>
              <a:rPr lang="en-NZ" sz="1200" dirty="0" err="1">
                <a:latin typeface="Courier New"/>
                <a:ea typeface="Courier New"/>
                <a:cs typeface="Courier New"/>
                <a:sym typeface="Courier New"/>
              </a:rPr>
              <a:t>page_visits</a:t>
            </a: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pv</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ON </a:t>
            </a:r>
            <a:r>
              <a:rPr lang="en-NZ" sz="1200" dirty="0" err="1">
                <a:latin typeface="Courier New"/>
                <a:ea typeface="Courier New"/>
                <a:cs typeface="Courier New"/>
                <a:sym typeface="Courier New"/>
              </a:rPr>
              <a:t>lt.user_id</a:t>
            </a:r>
            <a:r>
              <a:rPr lang="en-NZ" sz="1200" dirty="0">
                <a:latin typeface="Courier New"/>
                <a:ea typeface="Courier New"/>
                <a:cs typeface="Courier New"/>
                <a:sym typeface="Courier New"/>
              </a:rPr>
              <a:t> = </a:t>
            </a:r>
            <a:r>
              <a:rPr lang="en-NZ" sz="1200" dirty="0" err="1">
                <a:latin typeface="Courier New"/>
                <a:ea typeface="Courier New"/>
                <a:cs typeface="Courier New"/>
                <a:sym typeface="Courier New"/>
              </a:rPr>
              <a:t>pv.user_id</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AND </a:t>
            </a:r>
            <a:r>
              <a:rPr lang="en-NZ" sz="1200" dirty="0" err="1">
                <a:latin typeface="Courier New"/>
                <a:ea typeface="Courier New"/>
                <a:cs typeface="Courier New"/>
                <a:sym typeface="Courier New"/>
              </a:rPr>
              <a:t>lt.last_touch_at</a:t>
            </a:r>
            <a:r>
              <a:rPr lang="en-NZ" sz="1200" dirty="0">
                <a:latin typeface="Courier New"/>
                <a:ea typeface="Courier New"/>
                <a:cs typeface="Courier New"/>
                <a:sym typeface="Courier New"/>
              </a:rPr>
              <a:t> = </a:t>
            </a:r>
            <a:r>
              <a:rPr lang="en-NZ" sz="1200" dirty="0" err="1">
                <a:latin typeface="Courier New"/>
                <a:ea typeface="Courier New"/>
                <a:cs typeface="Courier New"/>
                <a:sym typeface="Courier New"/>
              </a:rPr>
              <a:t>pv.timestamp</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SELECT </a:t>
            </a:r>
            <a:r>
              <a:rPr lang="en-NZ" sz="1200" dirty="0" err="1">
                <a:latin typeface="Courier New"/>
                <a:ea typeface="Courier New"/>
                <a:cs typeface="Courier New"/>
                <a:sym typeface="Courier New"/>
              </a:rPr>
              <a:t>utm_campaign</a:t>
            </a:r>
            <a:r>
              <a:rPr lang="en-NZ" sz="1200" dirty="0">
                <a:latin typeface="Courier New"/>
                <a:ea typeface="Courier New"/>
                <a:cs typeface="Courier New"/>
                <a:sym typeface="Courier New"/>
              </a:rPr>
              <a:t>, COUNT(</a:t>
            </a:r>
            <a:r>
              <a:rPr lang="en-NZ" sz="1200" dirty="0" err="1">
                <a:latin typeface="Courier New"/>
                <a:ea typeface="Courier New"/>
                <a:cs typeface="Courier New"/>
                <a:sym typeface="Courier New"/>
              </a:rPr>
              <a:t>last_touch_at</a:t>
            </a:r>
            <a:r>
              <a:rPr lang="en-NZ" sz="1200" dirty="0">
                <a:latin typeface="Courier New"/>
                <a:ea typeface="Courier New"/>
                <a:cs typeface="Courier New"/>
                <a:sym typeface="Courier New"/>
              </a:rPr>
              <a:t>) AS '</a:t>
            </a:r>
            <a:r>
              <a:rPr lang="en-NZ" sz="1200" dirty="0" err="1">
                <a:latin typeface="Courier New"/>
                <a:ea typeface="Courier New"/>
                <a:cs typeface="Courier New"/>
                <a:sym typeface="Courier New"/>
              </a:rPr>
              <a:t>number_last_touch</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FROM joint_table_2</a:t>
            </a:r>
          </a:p>
          <a:p>
            <a:pPr lvl="0">
              <a:buClr>
                <a:schemeClr val="dk1"/>
              </a:buClr>
              <a:buSzPts val="1100"/>
            </a:pPr>
            <a:r>
              <a:rPr lang="en-NZ" sz="1200" dirty="0">
                <a:latin typeface="Courier New"/>
                <a:ea typeface="Courier New"/>
                <a:cs typeface="Courier New"/>
                <a:sym typeface="Courier New"/>
              </a:rPr>
              <a:t>WHERE </a:t>
            </a:r>
            <a:r>
              <a:rPr lang="en-NZ" sz="1200" dirty="0" err="1">
                <a:latin typeface="Courier New"/>
                <a:ea typeface="Courier New"/>
                <a:cs typeface="Courier New"/>
                <a:sym typeface="Courier New"/>
              </a:rPr>
              <a:t>page_name</a:t>
            </a:r>
            <a:r>
              <a:rPr lang="en-NZ" sz="1200" dirty="0">
                <a:latin typeface="Courier New"/>
                <a:ea typeface="Courier New"/>
                <a:cs typeface="Courier New"/>
                <a:sym typeface="Courier New"/>
              </a:rPr>
              <a:t> = '4 - purchase'</a:t>
            </a:r>
          </a:p>
          <a:p>
            <a:pPr lvl="0">
              <a:buClr>
                <a:schemeClr val="dk1"/>
              </a:buClr>
              <a:buSzPts val="1100"/>
            </a:pPr>
            <a:r>
              <a:rPr lang="en-NZ" sz="1200" dirty="0">
                <a:latin typeface="Courier New"/>
                <a:ea typeface="Courier New"/>
                <a:cs typeface="Courier New"/>
                <a:sym typeface="Courier New"/>
              </a:rPr>
              <a:t>GROUP BY </a:t>
            </a:r>
            <a:r>
              <a:rPr lang="en-NZ" sz="1200" dirty="0" err="1">
                <a:latin typeface="Courier New"/>
                <a:ea typeface="Courier New"/>
                <a:cs typeface="Courier New"/>
                <a:sym typeface="Courier New"/>
              </a:rPr>
              <a:t>utm_campaign</a:t>
            </a:r>
            <a:r>
              <a:rPr lang="en-NZ" sz="1200" dirty="0">
                <a:latin typeface="Courier New"/>
                <a:ea typeface="Courier New"/>
                <a:cs typeface="Courier New"/>
                <a:sym typeface="Courier New"/>
              </a:rPr>
              <a:t>;</a:t>
            </a:r>
            <a:endParaRPr sz="1200" dirty="0">
              <a:latin typeface="Courier New"/>
              <a:ea typeface="Courier New"/>
              <a:cs typeface="Courier New"/>
              <a:sym typeface="Courier New"/>
            </a:endParaRPr>
          </a:p>
        </p:txBody>
      </p:sp>
      <p:sp>
        <p:nvSpPr>
          <p:cNvPr id="7" name="Shape 324">
            <a:extLst>
              <a:ext uri="{FF2B5EF4-FFF2-40B4-BE49-F238E27FC236}">
                <a16:creationId xmlns:a16="http://schemas.microsoft.com/office/drawing/2014/main" id="{EB0B572A-A67D-4658-AB0A-A223AD062721}"/>
              </a:ext>
            </a:extLst>
          </p:cNvPr>
          <p:cNvSpPr txBox="1"/>
          <p:nvPr/>
        </p:nvSpPr>
        <p:spPr>
          <a:xfrm>
            <a:off x="127591" y="1151336"/>
            <a:ext cx="4561367" cy="75950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NZ" sz="1200" dirty="0">
                <a:latin typeface="Roboto"/>
                <a:ea typeface="Roboto"/>
                <a:cs typeface="Roboto"/>
                <a:sym typeface="Roboto"/>
              </a:rPr>
              <a:t>The queries were slightly modified by substituting the </a:t>
            </a:r>
            <a:r>
              <a:rPr lang="en-NZ" sz="1200" dirty="0" err="1">
                <a:latin typeface="Roboto"/>
                <a:ea typeface="Roboto"/>
                <a:cs typeface="Roboto"/>
                <a:sym typeface="Roboto"/>
              </a:rPr>
              <a:t>utm_source</a:t>
            </a:r>
            <a:r>
              <a:rPr lang="en-NZ" sz="1200" dirty="0">
                <a:latin typeface="Roboto"/>
                <a:ea typeface="Roboto"/>
                <a:cs typeface="Roboto"/>
                <a:sym typeface="Roboto"/>
              </a:rPr>
              <a:t> selection from the </a:t>
            </a:r>
            <a:r>
              <a:rPr lang="en-NZ" sz="1200" dirty="0" err="1">
                <a:latin typeface="Roboto"/>
                <a:ea typeface="Roboto"/>
                <a:cs typeface="Roboto"/>
                <a:sym typeface="Roboto"/>
              </a:rPr>
              <a:t>pv</a:t>
            </a:r>
            <a:r>
              <a:rPr lang="en-NZ" sz="1200" dirty="0">
                <a:latin typeface="Roboto"/>
                <a:ea typeface="Roboto"/>
                <a:cs typeface="Roboto"/>
                <a:sym typeface="Roboto"/>
              </a:rPr>
              <a:t> table with the </a:t>
            </a:r>
            <a:r>
              <a:rPr lang="en-NZ" sz="1200" dirty="0" err="1">
                <a:latin typeface="Roboto"/>
                <a:ea typeface="Roboto"/>
                <a:cs typeface="Roboto"/>
                <a:sym typeface="Roboto"/>
              </a:rPr>
              <a:t>page_name</a:t>
            </a:r>
            <a:r>
              <a:rPr lang="en-NZ" sz="1200" dirty="0">
                <a:latin typeface="Roboto"/>
                <a:ea typeface="Roboto"/>
                <a:cs typeface="Roboto"/>
                <a:sym typeface="Roboto"/>
              </a:rPr>
              <a:t> selection and adding a WHERE clause in the final selection queries.</a:t>
            </a:r>
            <a:endParaRPr sz="1200" dirty="0">
              <a:latin typeface="Roboto"/>
              <a:ea typeface="Roboto"/>
              <a:cs typeface="Roboto"/>
              <a:sym typeface="Roboto"/>
            </a:endParaRPr>
          </a:p>
        </p:txBody>
      </p:sp>
      <p:graphicFrame>
        <p:nvGraphicFramePr>
          <p:cNvPr id="6" name="Shape 325">
            <a:extLst>
              <a:ext uri="{FF2B5EF4-FFF2-40B4-BE49-F238E27FC236}">
                <a16:creationId xmlns:a16="http://schemas.microsoft.com/office/drawing/2014/main" id="{0B4A87C3-1D7A-4F26-A42C-5A2666EDBAAA}"/>
              </a:ext>
            </a:extLst>
          </p:cNvPr>
          <p:cNvGraphicFramePr/>
          <p:nvPr>
            <p:extLst>
              <p:ext uri="{D42A27DB-BD31-4B8C-83A1-F6EECF244321}">
                <p14:modId xmlns:p14="http://schemas.microsoft.com/office/powerpoint/2010/main" val="1538660846"/>
              </p:ext>
            </p:extLst>
          </p:nvPr>
        </p:nvGraphicFramePr>
        <p:xfrm>
          <a:off x="672389" y="2110029"/>
          <a:ext cx="3649745" cy="2787707"/>
        </p:xfrm>
        <a:graphic>
          <a:graphicData uri="http://schemas.openxmlformats.org/drawingml/2006/table">
            <a:tbl>
              <a:tblPr>
                <a:noFill/>
                <a:tableStyleId>{8628B589-4659-4227-9C68-565DD4A46BFE}</a:tableStyleId>
              </a:tblPr>
              <a:tblGrid>
                <a:gridCol w="2235616">
                  <a:extLst>
                    <a:ext uri="{9D8B030D-6E8A-4147-A177-3AD203B41FA5}">
                      <a16:colId xmlns:a16="http://schemas.microsoft.com/office/drawing/2014/main" val="20000"/>
                    </a:ext>
                  </a:extLst>
                </a:gridCol>
                <a:gridCol w="1414129">
                  <a:extLst>
                    <a:ext uri="{9D8B030D-6E8A-4147-A177-3AD203B41FA5}">
                      <a16:colId xmlns:a16="http://schemas.microsoft.com/office/drawing/2014/main" val="20001"/>
                    </a:ext>
                  </a:extLst>
                </a:gridCol>
              </a:tblGrid>
              <a:tr h="336979">
                <a:tc>
                  <a:txBody>
                    <a:bodyPr/>
                    <a:lstStyle/>
                    <a:p>
                      <a:pPr marL="0" lvl="0" indent="0" rtl="0">
                        <a:spcBef>
                          <a:spcPts val="0"/>
                        </a:spcBef>
                        <a:spcAft>
                          <a:spcPts val="0"/>
                        </a:spcAft>
                        <a:buNone/>
                      </a:pPr>
                      <a:r>
                        <a:rPr lang="en" sz="1000" b="1" dirty="0">
                          <a:solidFill>
                            <a:srgbClr val="FFFFFF"/>
                          </a:solidFill>
                        </a:rPr>
                        <a:t>utm_campaign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number_last_touch</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06341">
                <a:tc>
                  <a:txBody>
                    <a:bodyPr/>
                    <a:lstStyle/>
                    <a:p>
                      <a:pPr marL="0" lvl="0" indent="0" rtl="0">
                        <a:spcBef>
                          <a:spcPts val="0"/>
                        </a:spcBef>
                        <a:spcAft>
                          <a:spcPts val="0"/>
                        </a:spcAft>
                        <a:buNone/>
                      </a:pPr>
                      <a:r>
                        <a:rPr lang="en-NZ" sz="800" dirty="0"/>
                        <a:t>cool-</a:t>
                      </a:r>
                      <a:r>
                        <a:rPr lang="en-NZ" sz="800" dirty="0" err="1"/>
                        <a:t>tshirts</a:t>
                      </a:r>
                      <a:r>
                        <a:rPr lang="en-NZ" sz="800" dirty="0"/>
                        <a:t>-search</a:t>
                      </a:r>
                      <a:endParaRPr sz="800" dirty="0"/>
                    </a:p>
                  </a:txBody>
                  <a:tcPr marL="91425" marR="91425" marT="91425" marB="91425"/>
                </a:tc>
                <a:tc>
                  <a:txBody>
                    <a:bodyPr/>
                    <a:lstStyle/>
                    <a:p>
                      <a:pPr marL="0" lvl="0" indent="0" rtl="0">
                        <a:spcBef>
                          <a:spcPts val="0"/>
                        </a:spcBef>
                        <a:spcAft>
                          <a:spcPts val="0"/>
                        </a:spcAft>
                        <a:buNone/>
                      </a:pPr>
                      <a:r>
                        <a:rPr lang="en-NZ" sz="800" dirty="0"/>
                        <a:t>2</a:t>
                      </a:r>
                      <a:endParaRPr sz="800" dirty="0"/>
                    </a:p>
                  </a:txBody>
                  <a:tcPr marL="91425" marR="91425" marT="91425" marB="91425"/>
                </a:tc>
                <a:extLst>
                  <a:ext uri="{0D108BD9-81ED-4DB2-BD59-A6C34878D82A}">
                    <a16:rowId xmlns:a16="http://schemas.microsoft.com/office/drawing/2014/main" val="10001"/>
                  </a:ext>
                </a:extLst>
              </a:tr>
              <a:tr h="306341">
                <a:tc>
                  <a:txBody>
                    <a:bodyPr/>
                    <a:lstStyle/>
                    <a:p>
                      <a:pPr marL="0" lvl="0" indent="0" rtl="0">
                        <a:spcBef>
                          <a:spcPts val="0"/>
                        </a:spcBef>
                        <a:spcAft>
                          <a:spcPts val="0"/>
                        </a:spcAft>
                        <a:buNone/>
                      </a:pPr>
                      <a:r>
                        <a:rPr lang="en-NZ" sz="800" dirty="0"/>
                        <a:t>getting-to-know-cool-</a:t>
                      </a:r>
                      <a:r>
                        <a:rPr lang="en-NZ" sz="800" dirty="0" err="1"/>
                        <a:t>tshirts</a:t>
                      </a:r>
                      <a:endParaRPr sz="800" dirty="0"/>
                    </a:p>
                  </a:txBody>
                  <a:tcPr marL="91425" marR="91425" marT="91425" marB="91425"/>
                </a:tc>
                <a:tc>
                  <a:txBody>
                    <a:bodyPr/>
                    <a:lstStyle/>
                    <a:p>
                      <a:pPr marL="0" lvl="0" indent="0" rtl="0">
                        <a:spcBef>
                          <a:spcPts val="0"/>
                        </a:spcBef>
                        <a:spcAft>
                          <a:spcPts val="0"/>
                        </a:spcAft>
                        <a:buNone/>
                      </a:pPr>
                      <a:r>
                        <a:rPr lang="en-NZ" sz="800" dirty="0"/>
                        <a:t>9</a:t>
                      </a:r>
                      <a:endParaRPr sz="800" dirty="0"/>
                    </a:p>
                  </a:txBody>
                  <a:tcPr marL="91425" marR="91425" marT="91425" marB="91425"/>
                </a:tc>
                <a:extLst>
                  <a:ext uri="{0D108BD9-81ED-4DB2-BD59-A6C34878D82A}">
                    <a16:rowId xmlns:a16="http://schemas.microsoft.com/office/drawing/2014/main" val="10002"/>
                  </a:ext>
                </a:extLst>
              </a:tr>
              <a:tr h="306341">
                <a:tc>
                  <a:txBody>
                    <a:bodyPr/>
                    <a:lstStyle/>
                    <a:p>
                      <a:pPr marL="0" lvl="0" indent="0" rtl="0">
                        <a:spcBef>
                          <a:spcPts val="0"/>
                        </a:spcBef>
                        <a:spcAft>
                          <a:spcPts val="0"/>
                        </a:spcAft>
                        <a:buNone/>
                      </a:pPr>
                      <a:r>
                        <a:rPr lang="en-NZ" sz="800" dirty="0"/>
                        <a:t>interview-with-cool-</a:t>
                      </a:r>
                      <a:r>
                        <a:rPr lang="en-NZ" sz="800" dirty="0" err="1"/>
                        <a:t>tshirts</a:t>
                      </a:r>
                      <a:r>
                        <a:rPr lang="en-NZ" sz="800" dirty="0"/>
                        <a:t>-founder</a:t>
                      </a:r>
                      <a:endParaRPr sz="800" dirty="0"/>
                    </a:p>
                  </a:txBody>
                  <a:tcPr marL="91425" marR="91425" marT="91425" marB="91425"/>
                </a:tc>
                <a:tc>
                  <a:txBody>
                    <a:bodyPr/>
                    <a:lstStyle/>
                    <a:p>
                      <a:pPr marL="0" lvl="0" indent="0" rtl="0">
                        <a:spcBef>
                          <a:spcPts val="0"/>
                        </a:spcBef>
                        <a:spcAft>
                          <a:spcPts val="0"/>
                        </a:spcAft>
                        <a:buNone/>
                      </a:pPr>
                      <a:r>
                        <a:rPr lang="en-NZ" sz="800" dirty="0"/>
                        <a:t>7</a:t>
                      </a:r>
                      <a:endParaRPr sz="800" dirty="0"/>
                    </a:p>
                  </a:txBody>
                  <a:tcPr marL="91425" marR="91425" marT="91425" marB="91425"/>
                </a:tc>
                <a:extLst>
                  <a:ext uri="{0D108BD9-81ED-4DB2-BD59-A6C34878D82A}">
                    <a16:rowId xmlns:a16="http://schemas.microsoft.com/office/drawing/2014/main" val="10003"/>
                  </a:ext>
                </a:extLst>
              </a:tr>
              <a:tr h="306341">
                <a:tc>
                  <a:txBody>
                    <a:bodyPr/>
                    <a:lstStyle/>
                    <a:p>
                      <a:pPr marL="0" lvl="0" indent="0" rtl="0">
                        <a:spcBef>
                          <a:spcPts val="0"/>
                        </a:spcBef>
                        <a:spcAft>
                          <a:spcPts val="0"/>
                        </a:spcAft>
                        <a:buNone/>
                      </a:pPr>
                      <a:r>
                        <a:rPr lang="en-NZ" sz="800" dirty="0"/>
                        <a:t>paid-search</a:t>
                      </a:r>
                      <a:endParaRPr sz="800" dirty="0"/>
                    </a:p>
                  </a:txBody>
                  <a:tcPr marL="91425" marR="91425" marT="91425" marB="91425"/>
                </a:tc>
                <a:tc>
                  <a:txBody>
                    <a:bodyPr/>
                    <a:lstStyle/>
                    <a:p>
                      <a:pPr marL="0" lvl="0" indent="0" rtl="0">
                        <a:spcBef>
                          <a:spcPts val="0"/>
                        </a:spcBef>
                        <a:spcAft>
                          <a:spcPts val="0"/>
                        </a:spcAft>
                        <a:buNone/>
                      </a:pPr>
                      <a:r>
                        <a:rPr lang="en-NZ" sz="800" dirty="0"/>
                        <a:t>52</a:t>
                      </a:r>
                      <a:endParaRPr sz="800" dirty="0"/>
                    </a:p>
                  </a:txBody>
                  <a:tcPr marL="91425" marR="91425" marT="91425" marB="91425"/>
                </a:tc>
                <a:extLst>
                  <a:ext uri="{0D108BD9-81ED-4DB2-BD59-A6C34878D82A}">
                    <a16:rowId xmlns:a16="http://schemas.microsoft.com/office/drawing/2014/main" val="10004"/>
                  </a:ext>
                </a:extLst>
              </a:tr>
              <a:tr h="306341">
                <a:tc>
                  <a:txBody>
                    <a:bodyPr/>
                    <a:lstStyle/>
                    <a:p>
                      <a:pPr marL="0" lvl="0" indent="0" rtl="0">
                        <a:spcBef>
                          <a:spcPts val="0"/>
                        </a:spcBef>
                        <a:spcAft>
                          <a:spcPts val="0"/>
                        </a:spcAft>
                        <a:buNone/>
                      </a:pPr>
                      <a:r>
                        <a:rPr lang="en-NZ" sz="800" dirty="0" err="1"/>
                        <a:t>retargetting</a:t>
                      </a:r>
                      <a:r>
                        <a:rPr lang="en-NZ" sz="800" dirty="0"/>
                        <a:t>-ad</a:t>
                      </a:r>
                      <a:endParaRPr sz="800" dirty="0"/>
                    </a:p>
                  </a:txBody>
                  <a:tcPr marL="91425" marR="91425" marT="91425" marB="91425"/>
                </a:tc>
                <a:tc>
                  <a:txBody>
                    <a:bodyPr/>
                    <a:lstStyle/>
                    <a:p>
                      <a:pPr marL="0" lvl="0" indent="0" rtl="0">
                        <a:spcBef>
                          <a:spcPts val="0"/>
                        </a:spcBef>
                        <a:spcAft>
                          <a:spcPts val="0"/>
                        </a:spcAft>
                        <a:buNone/>
                      </a:pPr>
                      <a:r>
                        <a:rPr lang="en-NZ" sz="800" dirty="0"/>
                        <a:t>112</a:t>
                      </a:r>
                      <a:endParaRPr sz="800" dirty="0"/>
                    </a:p>
                  </a:txBody>
                  <a:tcPr marL="91425" marR="91425" marT="91425" marB="91425"/>
                </a:tc>
                <a:extLst>
                  <a:ext uri="{0D108BD9-81ED-4DB2-BD59-A6C34878D82A}">
                    <a16:rowId xmlns:a16="http://schemas.microsoft.com/office/drawing/2014/main" val="2387469149"/>
                  </a:ext>
                </a:extLst>
              </a:tr>
              <a:tr h="306341">
                <a:tc>
                  <a:txBody>
                    <a:bodyPr/>
                    <a:lstStyle/>
                    <a:p>
                      <a:pPr marL="0" lvl="0" indent="0" rtl="0">
                        <a:spcBef>
                          <a:spcPts val="0"/>
                        </a:spcBef>
                        <a:spcAft>
                          <a:spcPts val="0"/>
                        </a:spcAft>
                        <a:buNone/>
                      </a:pPr>
                      <a:r>
                        <a:rPr lang="en-NZ" sz="800" dirty="0" err="1"/>
                        <a:t>retargetting</a:t>
                      </a:r>
                      <a:r>
                        <a:rPr lang="en-NZ" sz="800" dirty="0"/>
                        <a:t>-campaign</a:t>
                      </a:r>
                      <a:endParaRPr sz="800" dirty="0"/>
                    </a:p>
                  </a:txBody>
                  <a:tcPr marL="91425" marR="91425" marT="91425" marB="91425"/>
                </a:tc>
                <a:tc>
                  <a:txBody>
                    <a:bodyPr/>
                    <a:lstStyle/>
                    <a:p>
                      <a:pPr marL="0" lvl="0" indent="0" rtl="0">
                        <a:spcBef>
                          <a:spcPts val="0"/>
                        </a:spcBef>
                        <a:spcAft>
                          <a:spcPts val="0"/>
                        </a:spcAft>
                        <a:buNone/>
                      </a:pPr>
                      <a:r>
                        <a:rPr lang="en-NZ" sz="800" dirty="0"/>
                        <a:t>53</a:t>
                      </a:r>
                      <a:endParaRPr sz="800" dirty="0"/>
                    </a:p>
                  </a:txBody>
                  <a:tcPr marL="91425" marR="91425" marT="91425" marB="91425"/>
                </a:tc>
                <a:extLst>
                  <a:ext uri="{0D108BD9-81ED-4DB2-BD59-A6C34878D82A}">
                    <a16:rowId xmlns:a16="http://schemas.microsoft.com/office/drawing/2014/main" val="3049663400"/>
                  </a:ext>
                </a:extLst>
              </a:tr>
              <a:tr h="306341">
                <a:tc>
                  <a:txBody>
                    <a:bodyPr/>
                    <a:lstStyle/>
                    <a:p>
                      <a:pPr marL="0" lvl="0" indent="0" rtl="0">
                        <a:spcBef>
                          <a:spcPts val="0"/>
                        </a:spcBef>
                        <a:spcAft>
                          <a:spcPts val="0"/>
                        </a:spcAft>
                        <a:buNone/>
                      </a:pPr>
                      <a:r>
                        <a:rPr lang="en-NZ" sz="800" dirty="0"/>
                        <a:t>ten-crazy-cool-</a:t>
                      </a:r>
                      <a:r>
                        <a:rPr lang="en-NZ" sz="800" dirty="0" err="1"/>
                        <a:t>tshirts</a:t>
                      </a:r>
                      <a:r>
                        <a:rPr lang="en-NZ" sz="800" dirty="0"/>
                        <a:t>-facts</a:t>
                      </a:r>
                      <a:endParaRPr sz="800" dirty="0"/>
                    </a:p>
                  </a:txBody>
                  <a:tcPr marL="91425" marR="91425" marT="91425" marB="91425"/>
                </a:tc>
                <a:tc>
                  <a:txBody>
                    <a:bodyPr/>
                    <a:lstStyle/>
                    <a:p>
                      <a:pPr marL="0" lvl="0" indent="0" rtl="0">
                        <a:spcBef>
                          <a:spcPts val="0"/>
                        </a:spcBef>
                        <a:spcAft>
                          <a:spcPts val="0"/>
                        </a:spcAft>
                        <a:buNone/>
                      </a:pPr>
                      <a:r>
                        <a:rPr lang="en-NZ" sz="800" dirty="0"/>
                        <a:t>9</a:t>
                      </a:r>
                      <a:endParaRPr sz="800" dirty="0"/>
                    </a:p>
                  </a:txBody>
                  <a:tcPr marL="91425" marR="91425" marT="91425" marB="91425"/>
                </a:tc>
                <a:extLst>
                  <a:ext uri="{0D108BD9-81ED-4DB2-BD59-A6C34878D82A}">
                    <a16:rowId xmlns:a16="http://schemas.microsoft.com/office/drawing/2014/main" val="3206921825"/>
                  </a:ext>
                </a:extLst>
              </a:tr>
              <a:tr h="306341">
                <a:tc>
                  <a:txBody>
                    <a:bodyPr/>
                    <a:lstStyle/>
                    <a:p>
                      <a:pPr marL="0" lvl="0" indent="0" rtl="0">
                        <a:spcBef>
                          <a:spcPts val="0"/>
                        </a:spcBef>
                        <a:spcAft>
                          <a:spcPts val="0"/>
                        </a:spcAft>
                        <a:buNone/>
                      </a:pPr>
                      <a:r>
                        <a:rPr lang="en-NZ" sz="800" dirty="0"/>
                        <a:t>weekly-newsletter</a:t>
                      </a:r>
                      <a:endParaRPr sz="800" dirty="0"/>
                    </a:p>
                  </a:txBody>
                  <a:tcPr marL="91425" marR="91425" marT="91425" marB="91425"/>
                </a:tc>
                <a:tc>
                  <a:txBody>
                    <a:bodyPr/>
                    <a:lstStyle/>
                    <a:p>
                      <a:pPr marL="0" lvl="0" indent="0" rtl="0">
                        <a:spcBef>
                          <a:spcPts val="0"/>
                        </a:spcBef>
                        <a:spcAft>
                          <a:spcPts val="0"/>
                        </a:spcAft>
                        <a:buNone/>
                      </a:pPr>
                      <a:r>
                        <a:rPr lang="en-NZ" sz="800" dirty="0"/>
                        <a:t>114</a:t>
                      </a:r>
                      <a:endParaRPr sz="800" dirty="0"/>
                    </a:p>
                  </a:txBody>
                  <a:tcPr marL="91425" marR="91425" marT="91425" marB="91425"/>
                </a:tc>
                <a:extLst>
                  <a:ext uri="{0D108BD9-81ED-4DB2-BD59-A6C34878D82A}">
                    <a16:rowId xmlns:a16="http://schemas.microsoft.com/office/drawing/2014/main" val="634284329"/>
                  </a:ext>
                </a:extLst>
              </a:tr>
            </a:tbl>
          </a:graphicData>
        </a:graphic>
      </p:graphicFrame>
    </p:spTree>
    <p:extLst>
      <p:ext uri="{BB962C8B-B14F-4D97-AF65-F5344CB8AC3E}">
        <p14:creationId xmlns:p14="http://schemas.microsoft.com/office/powerpoint/2010/main" val="97397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r>
              <a:rPr lang="en" sz="4800" dirty="0">
                <a:solidFill>
                  <a:schemeClr val="lt1"/>
                </a:solidFill>
                <a:latin typeface="Roboto Black"/>
                <a:ea typeface="Roboto Black"/>
                <a:cs typeface="Roboto Black"/>
                <a:sym typeface="Roboto Black"/>
              </a:rPr>
              <a:t>3. </a:t>
            </a:r>
            <a:r>
              <a:rPr lang="en-NZ" sz="4800" dirty="0">
                <a:solidFill>
                  <a:schemeClr val="lt1"/>
                </a:solidFill>
                <a:latin typeface="Roboto Black"/>
                <a:ea typeface="Roboto Black"/>
                <a:cs typeface="Roboto Black"/>
                <a:sym typeface="Roboto Black"/>
              </a:rPr>
              <a:t>Optimize the campaign budget</a:t>
            </a:r>
          </a:p>
        </p:txBody>
      </p:sp>
    </p:spTree>
    <p:extLst>
      <p:ext uri="{BB962C8B-B14F-4D97-AF65-F5344CB8AC3E}">
        <p14:creationId xmlns:p14="http://schemas.microsoft.com/office/powerpoint/2010/main" val="2077428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3.1 </a:t>
            </a:r>
            <a:r>
              <a:rPr lang="en-NZ" sz="2400" b="1" dirty="0" err="1">
                <a:solidFill>
                  <a:srgbClr val="295269"/>
                </a:solidFill>
                <a:latin typeface="Roboto"/>
                <a:ea typeface="Roboto"/>
                <a:cs typeface="Roboto"/>
                <a:sym typeface="Roboto"/>
              </a:rPr>
              <a:t>CoolTShirts</a:t>
            </a:r>
            <a:r>
              <a:rPr lang="en-NZ" sz="2400" b="1" dirty="0">
                <a:solidFill>
                  <a:srgbClr val="295269"/>
                </a:solidFill>
                <a:latin typeface="Roboto"/>
                <a:ea typeface="Roboto"/>
                <a:cs typeface="Roboto"/>
                <a:sym typeface="Roboto"/>
              </a:rPr>
              <a:t> can re-invest in 5 campaigns. Which should they pick and why?</a:t>
            </a:r>
          </a:p>
        </p:txBody>
      </p:sp>
      <p:sp>
        <p:nvSpPr>
          <p:cNvPr id="331" name="Shape 331"/>
          <p:cNvSpPr txBox="1"/>
          <p:nvPr/>
        </p:nvSpPr>
        <p:spPr>
          <a:xfrm>
            <a:off x="177974" y="1211958"/>
            <a:ext cx="8859699" cy="1244163"/>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en-NZ" sz="1200" dirty="0">
                <a:latin typeface="Roboto"/>
                <a:ea typeface="Roboto"/>
                <a:cs typeface="Roboto"/>
                <a:sym typeface="Roboto"/>
              </a:rPr>
              <a:t>Given the 18.24% purchase rate, </a:t>
            </a:r>
            <a:r>
              <a:rPr lang="en-NZ" sz="1200" dirty="0" err="1">
                <a:latin typeface="Roboto"/>
                <a:ea typeface="Roboto"/>
                <a:cs typeface="Roboto"/>
                <a:sym typeface="Roboto"/>
              </a:rPr>
              <a:t>CoolTShirts</a:t>
            </a:r>
            <a:r>
              <a:rPr lang="en-NZ" sz="1200" dirty="0">
                <a:latin typeface="Roboto"/>
                <a:ea typeface="Roboto"/>
                <a:cs typeface="Roboto"/>
                <a:sym typeface="Roboto"/>
              </a:rPr>
              <a:t> may want to increase it and invest in the campaigns that are responsible for the most last touches on the purchase page. These are weekly newsletter and retargeting ad. Getting-to-know-cool-</a:t>
            </a:r>
            <a:r>
              <a:rPr lang="en-NZ" sz="1200" dirty="0" err="1">
                <a:latin typeface="Roboto"/>
                <a:ea typeface="Roboto"/>
                <a:cs typeface="Roboto"/>
                <a:sym typeface="Roboto"/>
              </a:rPr>
              <a:t>tshirts</a:t>
            </a:r>
            <a:r>
              <a:rPr lang="en-NZ" sz="1200" dirty="0">
                <a:latin typeface="Roboto"/>
                <a:ea typeface="Roboto"/>
                <a:cs typeface="Roboto"/>
                <a:sym typeface="Roboto"/>
              </a:rPr>
              <a:t> and interview-with-cool-</a:t>
            </a:r>
            <a:r>
              <a:rPr lang="en-NZ" sz="1200" dirty="0" err="1">
                <a:latin typeface="Roboto"/>
                <a:ea typeface="Roboto"/>
                <a:cs typeface="Roboto"/>
                <a:sym typeface="Roboto"/>
              </a:rPr>
              <a:t>tshirts</a:t>
            </a:r>
            <a:r>
              <a:rPr lang="en-NZ" sz="1200" dirty="0">
                <a:latin typeface="Roboto"/>
                <a:ea typeface="Roboto"/>
                <a:cs typeface="Roboto"/>
                <a:sym typeface="Roboto"/>
              </a:rPr>
              <a:t>-founder are good re-investment choices, too, because they have both high first touch and not bad last touch numbers. Lastly, retargeting campaign could be worth investing in due to its good performance on bringing in last touches on the purchase page, despite that it doesn’t contribute to first touches.</a:t>
            </a:r>
          </a:p>
          <a:p>
            <a:pPr lvl="0">
              <a:lnSpc>
                <a:spcPct val="115000"/>
              </a:lnSpc>
              <a:buSzPts val="1200"/>
            </a:pPr>
            <a:endParaRPr sz="1200" dirty="0">
              <a:latin typeface="Roboto"/>
              <a:ea typeface="Roboto"/>
              <a:cs typeface="Roboto"/>
              <a:sym typeface="Roboto"/>
            </a:endParaRPr>
          </a:p>
        </p:txBody>
      </p:sp>
      <p:graphicFrame>
        <p:nvGraphicFramePr>
          <p:cNvPr id="5" name="Shape 317">
            <a:extLst>
              <a:ext uri="{FF2B5EF4-FFF2-40B4-BE49-F238E27FC236}">
                <a16:creationId xmlns:a16="http://schemas.microsoft.com/office/drawing/2014/main" id="{140C4DA9-1205-47C9-95A8-057C7C3F13F2}"/>
              </a:ext>
            </a:extLst>
          </p:cNvPr>
          <p:cNvGraphicFramePr/>
          <p:nvPr>
            <p:extLst>
              <p:ext uri="{D42A27DB-BD31-4B8C-83A1-F6EECF244321}">
                <p14:modId xmlns:p14="http://schemas.microsoft.com/office/powerpoint/2010/main" val="1645621269"/>
              </p:ext>
            </p:extLst>
          </p:nvPr>
        </p:nvGraphicFramePr>
        <p:xfrm>
          <a:off x="311699" y="2687380"/>
          <a:ext cx="7556394" cy="2227840"/>
        </p:xfrm>
        <a:graphic>
          <a:graphicData uri="http://schemas.openxmlformats.org/drawingml/2006/table">
            <a:tbl>
              <a:tblPr>
                <a:noFill/>
                <a:tableStyleId>{8628B589-4659-4227-9C68-565DD4A46BFE}</a:tableStyleId>
              </a:tblPr>
              <a:tblGrid>
                <a:gridCol w="1624155">
                  <a:extLst>
                    <a:ext uri="{9D8B030D-6E8A-4147-A177-3AD203B41FA5}">
                      <a16:colId xmlns:a16="http://schemas.microsoft.com/office/drawing/2014/main" val="20000"/>
                    </a:ext>
                  </a:extLst>
                </a:gridCol>
                <a:gridCol w="2079747">
                  <a:extLst>
                    <a:ext uri="{9D8B030D-6E8A-4147-A177-3AD203B41FA5}">
                      <a16:colId xmlns:a16="http://schemas.microsoft.com/office/drawing/2014/main" val="20001"/>
                    </a:ext>
                  </a:extLst>
                </a:gridCol>
                <a:gridCol w="2079747">
                  <a:extLst>
                    <a:ext uri="{9D8B030D-6E8A-4147-A177-3AD203B41FA5}">
                      <a16:colId xmlns:a16="http://schemas.microsoft.com/office/drawing/2014/main" val="20002"/>
                    </a:ext>
                  </a:extLst>
                </a:gridCol>
                <a:gridCol w="1772745">
                  <a:extLst>
                    <a:ext uri="{9D8B030D-6E8A-4147-A177-3AD203B41FA5}">
                      <a16:colId xmlns:a16="http://schemas.microsoft.com/office/drawing/2014/main" val="20003"/>
                    </a:ext>
                  </a:extLst>
                </a:gridCol>
              </a:tblGrid>
              <a:tr h="404037">
                <a:tc>
                  <a:txBody>
                    <a:bodyPr/>
                    <a:lstStyle/>
                    <a:p>
                      <a:pPr marL="0" lvl="0" indent="0" rtl="0">
                        <a:spcBef>
                          <a:spcPts val="0"/>
                        </a:spcBef>
                        <a:spcAft>
                          <a:spcPts val="0"/>
                        </a:spcAft>
                        <a:buNone/>
                      </a:pPr>
                      <a:r>
                        <a:rPr lang="en" sz="1000" b="1" dirty="0">
                          <a:solidFill>
                            <a:srgbClr val="FFFFFF"/>
                          </a:solidFill>
                        </a:rPr>
                        <a:t>utm_</a:t>
                      </a:r>
                      <a:r>
                        <a:rPr lang="en-NZ" sz="1000" b="1" dirty="0">
                          <a:solidFill>
                            <a:srgbClr val="FFFFFF"/>
                          </a:solidFill>
                        </a:rPr>
                        <a:t>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err="1">
                          <a:solidFill>
                            <a:srgbClr val="FFFFFF"/>
                          </a:solidFill>
                        </a:rPr>
                        <a:t>number_last_touches</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err="1">
                          <a:solidFill>
                            <a:srgbClr val="FFFFFF"/>
                          </a:solidFill>
                        </a:rPr>
                        <a:t>number_last_touches_on_purchase_page</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err="1">
                          <a:solidFill>
                            <a:srgbClr val="FFFFFF"/>
                          </a:solidFill>
                        </a:rPr>
                        <a:t>number_first_touches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NZ" sz="800" dirty="0"/>
                        <a:t>weekly newsletter </a:t>
                      </a:r>
                      <a:endParaRPr sz="800" dirty="0"/>
                    </a:p>
                  </a:txBody>
                  <a:tcPr marL="91425" marR="91425" marT="91425" marB="91425"/>
                </a:tc>
                <a:tc>
                  <a:txBody>
                    <a:bodyPr/>
                    <a:lstStyle/>
                    <a:p>
                      <a:pPr marL="0" lvl="0" indent="0" rtl="0">
                        <a:spcBef>
                          <a:spcPts val="0"/>
                        </a:spcBef>
                        <a:spcAft>
                          <a:spcPts val="0"/>
                        </a:spcAft>
                        <a:buNone/>
                      </a:pPr>
                      <a:r>
                        <a:rPr lang="en-NZ" sz="800" dirty="0"/>
                        <a:t>447</a:t>
                      </a:r>
                      <a:endParaRPr sz="800" dirty="0"/>
                    </a:p>
                  </a:txBody>
                  <a:tcPr marL="91425" marR="91425" marT="91425" marB="91425"/>
                </a:tc>
                <a:tc>
                  <a:txBody>
                    <a:bodyPr/>
                    <a:lstStyle/>
                    <a:p>
                      <a:pPr marL="0" lvl="0" indent="0" rtl="0">
                        <a:spcBef>
                          <a:spcPts val="0"/>
                        </a:spcBef>
                        <a:spcAft>
                          <a:spcPts val="0"/>
                        </a:spcAft>
                        <a:buNone/>
                      </a:pPr>
                      <a:r>
                        <a:rPr lang="en-NZ" sz="800" dirty="0"/>
                        <a:t>114</a:t>
                      </a:r>
                      <a:endParaRPr sz="800" dirty="0"/>
                    </a:p>
                  </a:txBody>
                  <a:tcPr marL="91425" marR="91425" marT="91425" marB="91425"/>
                </a:tc>
                <a:tc>
                  <a:txBody>
                    <a:bodyPr/>
                    <a:lstStyle/>
                    <a:p>
                      <a:pPr marL="0" lvl="0" indent="0" rtl="0">
                        <a:spcBef>
                          <a:spcPts val="0"/>
                        </a:spcBef>
                        <a:spcAft>
                          <a:spcPts val="0"/>
                        </a:spcAft>
                        <a:buNone/>
                      </a:pPr>
                      <a:r>
                        <a:rPr lang="en-NZ" sz="800" dirty="0"/>
                        <a:t>0</a:t>
                      </a:r>
                      <a:endParaRPr sz="800" dirty="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r>
                        <a:rPr lang="en-NZ" sz="800" dirty="0"/>
                        <a:t>retargeting ad</a:t>
                      </a:r>
                      <a:endParaRPr sz="800" dirty="0"/>
                    </a:p>
                  </a:txBody>
                  <a:tcPr marL="91425" marR="91425" marT="91425" marB="91425"/>
                </a:tc>
                <a:tc>
                  <a:txBody>
                    <a:bodyPr/>
                    <a:lstStyle/>
                    <a:p>
                      <a:pPr marL="0" lvl="0" indent="0" rtl="0">
                        <a:spcBef>
                          <a:spcPts val="0"/>
                        </a:spcBef>
                        <a:spcAft>
                          <a:spcPts val="0"/>
                        </a:spcAft>
                        <a:buNone/>
                      </a:pPr>
                      <a:r>
                        <a:rPr lang="en-NZ" sz="800" dirty="0"/>
                        <a:t>443</a:t>
                      </a:r>
                      <a:endParaRPr sz="800" dirty="0"/>
                    </a:p>
                  </a:txBody>
                  <a:tcPr marL="91425" marR="91425" marT="91425" marB="91425"/>
                </a:tc>
                <a:tc>
                  <a:txBody>
                    <a:bodyPr/>
                    <a:lstStyle/>
                    <a:p>
                      <a:pPr marL="0" lvl="0" indent="0" rtl="0">
                        <a:spcBef>
                          <a:spcPts val="0"/>
                        </a:spcBef>
                        <a:spcAft>
                          <a:spcPts val="0"/>
                        </a:spcAft>
                        <a:buNone/>
                      </a:pPr>
                      <a:r>
                        <a:rPr lang="en-NZ" sz="800" dirty="0"/>
                        <a:t>112</a:t>
                      </a:r>
                      <a:endParaRPr sz="800" dirty="0"/>
                    </a:p>
                  </a:txBody>
                  <a:tcPr marL="91425" marR="91425" marT="91425" marB="91425"/>
                </a:tc>
                <a:tc>
                  <a:txBody>
                    <a:bodyPr/>
                    <a:lstStyle/>
                    <a:p>
                      <a:pPr marL="0" lvl="0" indent="0" rtl="0">
                        <a:spcBef>
                          <a:spcPts val="0"/>
                        </a:spcBef>
                        <a:spcAft>
                          <a:spcPts val="0"/>
                        </a:spcAft>
                        <a:buNone/>
                      </a:pPr>
                      <a:r>
                        <a:rPr lang="en-NZ" sz="800" dirty="0"/>
                        <a:t>0</a:t>
                      </a:r>
                      <a:endParaRPr sz="8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NZ" sz="800" dirty="0"/>
                        <a:t>getting-to-know-cool-</a:t>
                      </a:r>
                      <a:r>
                        <a:rPr lang="en-NZ" sz="800" dirty="0" err="1"/>
                        <a:t>tshirts</a:t>
                      </a:r>
                      <a:endParaRPr sz="800" dirty="0"/>
                    </a:p>
                  </a:txBody>
                  <a:tcPr marL="91425" marR="91425" marT="91425" marB="91425"/>
                </a:tc>
                <a:tc>
                  <a:txBody>
                    <a:bodyPr/>
                    <a:lstStyle/>
                    <a:p>
                      <a:pPr marL="0" lvl="0" indent="0" rtl="0">
                        <a:spcBef>
                          <a:spcPts val="0"/>
                        </a:spcBef>
                        <a:spcAft>
                          <a:spcPts val="0"/>
                        </a:spcAft>
                        <a:buNone/>
                      </a:pPr>
                      <a:r>
                        <a:rPr lang="en-NZ" sz="800" dirty="0"/>
                        <a:t>232</a:t>
                      </a:r>
                      <a:endParaRPr sz="800" dirty="0"/>
                    </a:p>
                  </a:txBody>
                  <a:tcPr marL="91425" marR="91425" marT="91425" marB="91425"/>
                </a:tc>
                <a:tc>
                  <a:txBody>
                    <a:bodyPr/>
                    <a:lstStyle/>
                    <a:p>
                      <a:pPr marL="0" lvl="0" indent="0" rtl="0">
                        <a:spcBef>
                          <a:spcPts val="0"/>
                        </a:spcBef>
                        <a:spcAft>
                          <a:spcPts val="0"/>
                        </a:spcAft>
                        <a:buNone/>
                      </a:pPr>
                      <a:r>
                        <a:rPr lang="en-NZ" sz="800" dirty="0"/>
                        <a:t>9</a:t>
                      </a:r>
                      <a:endParaRPr sz="800" dirty="0"/>
                    </a:p>
                  </a:txBody>
                  <a:tcPr marL="91425" marR="91425" marT="91425" marB="91425"/>
                </a:tc>
                <a:tc>
                  <a:txBody>
                    <a:bodyPr/>
                    <a:lstStyle/>
                    <a:p>
                      <a:pPr marL="0" lvl="0" indent="0" rtl="0">
                        <a:spcBef>
                          <a:spcPts val="0"/>
                        </a:spcBef>
                        <a:spcAft>
                          <a:spcPts val="0"/>
                        </a:spcAft>
                        <a:buNone/>
                      </a:pPr>
                      <a:r>
                        <a:rPr lang="en-NZ" sz="800" dirty="0"/>
                        <a:t>612</a:t>
                      </a:r>
                      <a:endParaRPr sz="800" dirty="0"/>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r>
                        <a:rPr lang="en-NZ" sz="800" dirty="0"/>
                        <a:t>interview-with-cool-</a:t>
                      </a:r>
                      <a:r>
                        <a:rPr lang="en-NZ" sz="800" dirty="0" err="1"/>
                        <a:t>tshirts</a:t>
                      </a:r>
                      <a:r>
                        <a:rPr lang="en-NZ" sz="800" dirty="0"/>
                        <a:t>-founder</a:t>
                      </a:r>
                    </a:p>
                  </a:txBody>
                  <a:tcPr marL="91425" marR="91425" marT="91425" marB="91425"/>
                </a:tc>
                <a:tc>
                  <a:txBody>
                    <a:bodyPr/>
                    <a:lstStyle/>
                    <a:p>
                      <a:pPr marL="0" lvl="0" indent="0" rtl="0">
                        <a:spcBef>
                          <a:spcPts val="0"/>
                        </a:spcBef>
                        <a:spcAft>
                          <a:spcPts val="0"/>
                        </a:spcAft>
                        <a:buNone/>
                      </a:pPr>
                      <a:r>
                        <a:rPr lang="en-NZ" sz="800" dirty="0"/>
                        <a:t>184</a:t>
                      </a:r>
                      <a:endParaRPr sz="800" dirty="0"/>
                    </a:p>
                  </a:txBody>
                  <a:tcPr marL="91425" marR="91425" marT="91425" marB="91425"/>
                </a:tc>
                <a:tc>
                  <a:txBody>
                    <a:bodyPr/>
                    <a:lstStyle/>
                    <a:p>
                      <a:pPr marL="0" lvl="0" indent="0" rtl="0">
                        <a:spcBef>
                          <a:spcPts val="0"/>
                        </a:spcBef>
                        <a:spcAft>
                          <a:spcPts val="0"/>
                        </a:spcAft>
                        <a:buNone/>
                      </a:pPr>
                      <a:r>
                        <a:rPr lang="en-NZ" sz="800" dirty="0"/>
                        <a:t>7</a:t>
                      </a:r>
                      <a:endParaRPr sz="800" dirty="0"/>
                    </a:p>
                  </a:txBody>
                  <a:tcPr marL="91425" marR="91425" marT="91425" marB="91425"/>
                </a:tc>
                <a:tc>
                  <a:txBody>
                    <a:bodyPr/>
                    <a:lstStyle/>
                    <a:p>
                      <a:pPr marL="0" lvl="0" indent="0" rtl="0">
                        <a:spcBef>
                          <a:spcPts val="0"/>
                        </a:spcBef>
                        <a:spcAft>
                          <a:spcPts val="0"/>
                        </a:spcAft>
                        <a:buNone/>
                      </a:pPr>
                      <a:r>
                        <a:rPr lang="en-NZ" sz="800" dirty="0"/>
                        <a:t>622</a:t>
                      </a:r>
                      <a:endParaRPr sz="800" dirty="0"/>
                    </a:p>
                  </a:txBody>
                  <a:tcPr marL="91425" marR="91425" marT="91425" marB="91425"/>
                </a:tc>
                <a:extLst>
                  <a:ext uri="{0D108BD9-81ED-4DB2-BD59-A6C34878D82A}">
                    <a16:rowId xmlns:a16="http://schemas.microsoft.com/office/drawing/2014/main" val="10004"/>
                  </a:ext>
                </a:extLst>
              </a:tr>
              <a:tr h="328375">
                <a:tc>
                  <a:txBody>
                    <a:bodyPr/>
                    <a:lstStyle/>
                    <a:p>
                      <a:pPr marL="0" lvl="0" indent="0" rtl="0">
                        <a:spcBef>
                          <a:spcPts val="0"/>
                        </a:spcBef>
                        <a:spcAft>
                          <a:spcPts val="0"/>
                        </a:spcAft>
                        <a:buNone/>
                      </a:pPr>
                      <a:r>
                        <a:rPr lang="en-NZ" sz="800" dirty="0"/>
                        <a:t>r</a:t>
                      </a:r>
                      <a:r>
                        <a:rPr lang="en-NZ" sz="800"/>
                        <a:t>etargeting </a:t>
                      </a:r>
                      <a:r>
                        <a:rPr lang="en-NZ" sz="800" dirty="0"/>
                        <a:t>campaign</a:t>
                      </a:r>
                      <a:endParaRPr sz="800" dirty="0"/>
                    </a:p>
                  </a:txBody>
                  <a:tcPr marL="91425" marR="91425" marT="91425" marB="91425"/>
                </a:tc>
                <a:tc>
                  <a:txBody>
                    <a:bodyPr/>
                    <a:lstStyle/>
                    <a:p>
                      <a:pPr marL="0" lvl="0" indent="0" rtl="0">
                        <a:spcBef>
                          <a:spcPts val="0"/>
                        </a:spcBef>
                        <a:spcAft>
                          <a:spcPts val="0"/>
                        </a:spcAft>
                        <a:buNone/>
                      </a:pPr>
                      <a:r>
                        <a:rPr lang="en-NZ" sz="800" dirty="0"/>
                        <a:t>245</a:t>
                      </a:r>
                      <a:endParaRPr sz="800" dirty="0"/>
                    </a:p>
                  </a:txBody>
                  <a:tcPr marL="91425" marR="91425" marT="91425" marB="91425"/>
                </a:tc>
                <a:tc>
                  <a:txBody>
                    <a:bodyPr/>
                    <a:lstStyle/>
                    <a:p>
                      <a:pPr marL="0" lvl="0" indent="0" rtl="0">
                        <a:spcBef>
                          <a:spcPts val="0"/>
                        </a:spcBef>
                        <a:spcAft>
                          <a:spcPts val="0"/>
                        </a:spcAft>
                        <a:buNone/>
                      </a:pPr>
                      <a:r>
                        <a:rPr lang="en-NZ" sz="800" dirty="0"/>
                        <a:t>53</a:t>
                      </a:r>
                      <a:endParaRPr sz="800" dirty="0"/>
                    </a:p>
                  </a:txBody>
                  <a:tcPr marL="91425" marR="91425" marT="91425" marB="91425"/>
                </a:tc>
                <a:tc>
                  <a:txBody>
                    <a:bodyPr/>
                    <a:lstStyle/>
                    <a:p>
                      <a:pPr marL="0" lvl="0" indent="0" rtl="0">
                        <a:spcBef>
                          <a:spcPts val="0"/>
                        </a:spcBef>
                        <a:spcAft>
                          <a:spcPts val="0"/>
                        </a:spcAft>
                        <a:buNone/>
                      </a:pPr>
                      <a:r>
                        <a:rPr lang="en-NZ" sz="800" dirty="0"/>
                        <a:t>0</a:t>
                      </a:r>
                      <a:endParaRPr sz="800" dirty="0"/>
                    </a:p>
                  </a:txBody>
                  <a:tcPr marL="91425" marR="91425" marT="91425" marB="91425"/>
                </a:tc>
                <a:extLst>
                  <a:ext uri="{0D108BD9-81ED-4DB2-BD59-A6C34878D82A}">
                    <a16:rowId xmlns:a16="http://schemas.microsoft.com/office/drawing/2014/main" val="315149030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lvl="0" indent="-381000">
              <a:lnSpc>
                <a:spcPct val="115000"/>
              </a:lnSpc>
              <a:spcBef>
                <a:spcPts val="1100"/>
              </a:spcBef>
              <a:buClr>
                <a:srgbClr val="222222"/>
              </a:buClr>
              <a:buSzPts val="2400"/>
              <a:buFont typeface="Roboto"/>
              <a:buAutoNum type="arabicPeriod"/>
            </a:pPr>
            <a:r>
              <a:rPr lang="en-NZ" sz="2400" dirty="0">
                <a:solidFill>
                  <a:srgbClr val="222222"/>
                </a:solidFill>
                <a:latin typeface="Roboto"/>
                <a:ea typeface="Roboto"/>
                <a:cs typeface="Roboto"/>
                <a:sym typeface="Roboto"/>
              </a:rPr>
              <a:t>Get familiar with the company</a:t>
            </a:r>
            <a:endParaRPr sz="2400" dirty="0">
              <a:solidFill>
                <a:srgbClr val="222222"/>
              </a:solidFill>
              <a:highlight>
                <a:srgbClr val="FFFFFF"/>
              </a:highlight>
              <a:latin typeface="Roboto"/>
              <a:ea typeface="Roboto"/>
              <a:cs typeface="Roboto"/>
              <a:sym typeface="Roboto"/>
            </a:endParaRPr>
          </a:p>
          <a:p>
            <a:pPr marL="457200" lvl="0" indent="-381000">
              <a:lnSpc>
                <a:spcPct val="115000"/>
              </a:lnSpc>
              <a:buClr>
                <a:srgbClr val="222222"/>
              </a:buClr>
              <a:buSzPts val="2400"/>
              <a:buFont typeface="Roboto"/>
              <a:buAutoNum type="arabicPeriod"/>
            </a:pPr>
            <a:r>
              <a:rPr lang="en-NZ" sz="2400" dirty="0">
                <a:solidFill>
                  <a:srgbClr val="222222"/>
                </a:solidFill>
                <a:latin typeface="Roboto"/>
                <a:ea typeface="Roboto"/>
                <a:cs typeface="Roboto"/>
                <a:sym typeface="Roboto"/>
              </a:rPr>
              <a:t>What is the user journey?</a:t>
            </a:r>
          </a:p>
          <a:p>
            <a:pPr marL="457200" lvl="0" indent="-381000">
              <a:lnSpc>
                <a:spcPct val="115000"/>
              </a:lnSpc>
              <a:buClr>
                <a:srgbClr val="222222"/>
              </a:buClr>
              <a:buSzPts val="2400"/>
              <a:buFont typeface="Roboto"/>
              <a:buAutoNum type="arabicPeriod"/>
            </a:pPr>
            <a:r>
              <a:rPr lang="en-NZ" sz="2400" dirty="0">
                <a:solidFill>
                  <a:srgbClr val="222222"/>
                </a:solidFill>
                <a:latin typeface="Roboto"/>
                <a:ea typeface="Roboto"/>
                <a:cs typeface="Roboto"/>
                <a:sym typeface="Roboto"/>
              </a:rPr>
              <a:t>Optimize the 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r>
              <a:rPr lang="en" sz="4800" dirty="0">
                <a:solidFill>
                  <a:schemeClr val="lt1"/>
                </a:solidFill>
                <a:latin typeface="Roboto Black"/>
                <a:ea typeface="Roboto Black"/>
                <a:cs typeface="Roboto Black"/>
                <a:sym typeface="Roboto Black"/>
              </a:rPr>
              <a:t>1. </a:t>
            </a:r>
            <a:r>
              <a:rPr lang="en-NZ" sz="4800" dirty="0">
                <a:solidFill>
                  <a:schemeClr val="lt1"/>
                </a:solidFill>
                <a:latin typeface="Roboto Black"/>
                <a:ea typeface="Roboto Black"/>
                <a:cs typeface="Roboto Black"/>
                <a:sym typeface="Roboto Black"/>
              </a:rPr>
              <a:t>Get familiar with the company</a:t>
            </a:r>
          </a:p>
          <a:p>
            <a:pPr marL="0" lvl="0" indent="0" algn="ctr"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NZ" sz="2400" b="1" dirty="0">
                <a:solidFill>
                  <a:srgbClr val="295269"/>
                </a:solidFill>
                <a:latin typeface="Roboto"/>
                <a:ea typeface="Roboto"/>
                <a:cs typeface="Roboto"/>
                <a:sym typeface="Roboto"/>
              </a:rPr>
              <a:t>The </a:t>
            </a:r>
            <a:r>
              <a:rPr lang="en-NZ" sz="2400" b="1" dirty="0" err="1">
                <a:solidFill>
                  <a:srgbClr val="295269"/>
                </a:solidFill>
                <a:latin typeface="Roboto"/>
                <a:ea typeface="Roboto"/>
                <a:cs typeface="Roboto"/>
                <a:sym typeface="Roboto"/>
              </a:rPr>
              <a:t>page_visits</a:t>
            </a:r>
            <a:r>
              <a:rPr lang="en-NZ" sz="2400" b="1" dirty="0">
                <a:solidFill>
                  <a:srgbClr val="295269"/>
                </a:solidFill>
                <a:latin typeface="Roboto"/>
                <a:ea typeface="Roboto"/>
                <a:cs typeface="Roboto"/>
                <a:sym typeface="Roboto"/>
              </a:rPr>
              <a:t> table</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5"/>
            <a:ext cx="8520600" cy="40419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NZ" sz="1200" dirty="0">
                <a:latin typeface="Roboto"/>
                <a:ea typeface="Roboto"/>
                <a:cs typeface="Roboto"/>
                <a:sym typeface="Roboto"/>
              </a:rPr>
              <a:t>Let’s take a look at the </a:t>
            </a:r>
            <a:r>
              <a:rPr lang="en-NZ" sz="1200" dirty="0" err="1">
                <a:latin typeface="Roboto"/>
                <a:ea typeface="Roboto"/>
                <a:cs typeface="Roboto"/>
                <a:sym typeface="Roboto"/>
              </a:rPr>
              <a:t>CoolTShirts</a:t>
            </a:r>
            <a:r>
              <a:rPr lang="en-NZ" sz="1200" dirty="0">
                <a:latin typeface="Roboto"/>
                <a:ea typeface="Roboto"/>
                <a:cs typeface="Roboto"/>
                <a:sym typeface="Roboto"/>
              </a:rPr>
              <a:t> data by selecting a few rows from the </a:t>
            </a:r>
            <a:r>
              <a:rPr lang="en-NZ" sz="1200" dirty="0" err="1">
                <a:latin typeface="Roboto"/>
                <a:ea typeface="Roboto"/>
                <a:cs typeface="Roboto"/>
                <a:sym typeface="Roboto"/>
              </a:rPr>
              <a:t>page_visits</a:t>
            </a:r>
            <a:r>
              <a:rPr lang="en-NZ" sz="1200" dirty="0">
                <a:latin typeface="Roboto"/>
                <a:ea typeface="Roboto"/>
                <a:cs typeface="Roboto"/>
                <a:sym typeface="Roboto"/>
              </a:rPr>
              <a:t> table.</a:t>
            </a:r>
            <a:endParaRPr sz="12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3169615623"/>
              </p:ext>
            </p:extLst>
          </p:nvPr>
        </p:nvGraphicFramePr>
        <p:xfrm>
          <a:off x="177975" y="1676616"/>
          <a:ext cx="8520601" cy="3359412"/>
        </p:xfrm>
        <a:graphic>
          <a:graphicData uri="http://schemas.openxmlformats.org/drawingml/2006/table">
            <a:tbl>
              <a:tblPr>
                <a:noFill/>
                <a:tableStyleId>{8628B589-4659-4227-9C68-565DD4A46BFE}</a:tableStyleId>
              </a:tblPr>
              <a:tblGrid>
                <a:gridCol w="1483393">
                  <a:extLst>
                    <a:ext uri="{9D8B030D-6E8A-4147-A177-3AD203B41FA5}">
                      <a16:colId xmlns:a16="http://schemas.microsoft.com/office/drawing/2014/main" val="20000"/>
                    </a:ext>
                  </a:extLst>
                </a:gridCol>
                <a:gridCol w="1899499">
                  <a:extLst>
                    <a:ext uri="{9D8B030D-6E8A-4147-A177-3AD203B41FA5}">
                      <a16:colId xmlns:a16="http://schemas.microsoft.com/office/drawing/2014/main" val="20001"/>
                    </a:ext>
                  </a:extLst>
                </a:gridCol>
                <a:gridCol w="1899499">
                  <a:extLst>
                    <a:ext uri="{9D8B030D-6E8A-4147-A177-3AD203B41FA5}">
                      <a16:colId xmlns:a16="http://schemas.microsoft.com/office/drawing/2014/main" val="20002"/>
                    </a:ext>
                  </a:extLst>
                </a:gridCol>
                <a:gridCol w="1619105">
                  <a:extLst>
                    <a:ext uri="{9D8B030D-6E8A-4147-A177-3AD203B41FA5}">
                      <a16:colId xmlns:a16="http://schemas.microsoft.com/office/drawing/2014/main" val="20003"/>
                    </a:ext>
                  </a:extLst>
                </a:gridCol>
                <a:gridCol w="1619105">
                  <a:extLst>
                    <a:ext uri="{9D8B030D-6E8A-4147-A177-3AD203B41FA5}">
                      <a16:colId xmlns:a16="http://schemas.microsoft.com/office/drawing/2014/main" val="3140135127"/>
                    </a:ext>
                  </a:extLst>
                </a:gridCol>
              </a:tblGrid>
              <a:tr h="404037">
                <a:tc>
                  <a:txBody>
                    <a:bodyPr/>
                    <a:lstStyle/>
                    <a:p>
                      <a:pPr marL="0" lvl="0" indent="0" rtl="0">
                        <a:spcBef>
                          <a:spcPts val="0"/>
                        </a:spcBef>
                        <a:spcAft>
                          <a:spcPts val="0"/>
                        </a:spcAft>
                        <a:buNone/>
                      </a:pPr>
                      <a:r>
                        <a:rPr lang="en" sz="1000" b="1" dirty="0">
                          <a:solidFill>
                            <a:srgbClr val="FFFFFF"/>
                          </a:solidFill>
                        </a:rPr>
                        <a:t>page_name</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timestamp</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err="1">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err="1">
                          <a:solidFill>
                            <a:srgbClr val="FFFFFF"/>
                          </a:solidFill>
                        </a:rPr>
                        <a:t>utm_campaign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err="1">
                          <a:solidFill>
                            <a:srgbClr val="FFFFFF"/>
                          </a:solidFill>
                        </a:rPr>
                        <a:t>utm_source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NZ" sz="800" dirty="0"/>
                        <a:t>1 - </a:t>
                      </a:r>
                      <a:r>
                        <a:rPr lang="en-NZ" sz="800" dirty="0" err="1"/>
                        <a:t>landing_page</a:t>
                      </a:r>
                      <a:endParaRPr sz="800" dirty="0"/>
                    </a:p>
                  </a:txBody>
                  <a:tcPr marL="91425" marR="91425" marT="91425" marB="91425"/>
                </a:tc>
                <a:tc>
                  <a:txBody>
                    <a:bodyPr/>
                    <a:lstStyle/>
                    <a:p>
                      <a:pPr marL="0" lvl="0" indent="0" rtl="0">
                        <a:spcBef>
                          <a:spcPts val="0"/>
                        </a:spcBef>
                        <a:spcAft>
                          <a:spcPts val="0"/>
                        </a:spcAft>
                        <a:buNone/>
                      </a:pPr>
                      <a:r>
                        <a:rPr lang="en-NZ" sz="800" dirty="0"/>
                        <a:t>2018-01-24 03:12:16</a:t>
                      </a:r>
                      <a:endParaRPr sz="800" dirty="0"/>
                    </a:p>
                  </a:txBody>
                  <a:tcPr marL="91425" marR="91425" marT="91425" marB="91425"/>
                </a:tc>
                <a:tc>
                  <a:txBody>
                    <a:bodyPr/>
                    <a:lstStyle/>
                    <a:p>
                      <a:pPr marL="0" lvl="0" indent="0" rtl="0">
                        <a:spcBef>
                          <a:spcPts val="0"/>
                        </a:spcBef>
                        <a:spcAft>
                          <a:spcPts val="0"/>
                        </a:spcAft>
                        <a:buNone/>
                      </a:pPr>
                      <a:r>
                        <a:rPr lang="en-NZ" sz="800" dirty="0"/>
                        <a:t>10006</a:t>
                      </a:r>
                      <a:endParaRPr sz="800" dirty="0"/>
                    </a:p>
                  </a:txBody>
                  <a:tcPr marL="91425" marR="91425" marT="91425" marB="91425"/>
                </a:tc>
                <a:tc>
                  <a:txBody>
                    <a:bodyPr/>
                    <a:lstStyle/>
                    <a:p>
                      <a:pPr marL="0" lvl="0" indent="0" rtl="0">
                        <a:spcBef>
                          <a:spcPts val="0"/>
                        </a:spcBef>
                        <a:spcAft>
                          <a:spcPts val="0"/>
                        </a:spcAft>
                        <a:buNone/>
                      </a:pPr>
                      <a:r>
                        <a:rPr lang="en-NZ" sz="800" dirty="0"/>
                        <a:t>getting-to-know-cool-</a:t>
                      </a:r>
                      <a:r>
                        <a:rPr lang="en-NZ" sz="800" dirty="0" err="1"/>
                        <a:t>tshirts</a:t>
                      </a:r>
                      <a:endParaRPr sz="800" dirty="0"/>
                    </a:p>
                  </a:txBody>
                  <a:tcPr marL="91425" marR="91425" marT="91425" marB="91425"/>
                </a:tc>
                <a:tc>
                  <a:txBody>
                    <a:bodyPr/>
                    <a:lstStyle/>
                    <a:p>
                      <a:pPr marL="0" lvl="0" indent="0" rtl="0">
                        <a:spcBef>
                          <a:spcPts val="0"/>
                        </a:spcBef>
                        <a:spcAft>
                          <a:spcPts val="0"/>
                        </a:spcAft>
                        <a:buNone/>
                      </a:pPr>
                      <a:r>
                        <a:rPr lang="en-NZ" sz="800" dirty="0" err="1"/>
                        <a:t>nytimes</a:t>
                      </a:r>
                      <a:endParaRPr sz="800" dirty="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r>
                        <a:rPr lang="en-NZ" sz="800" dirty="0"/>
                        <a:t>2 - </a:t>
                      </a:r>
                      <a:r>
                        <a:rPr lang="en-NZ" sz="800" dirty="0" err="1"/>
                        <a:t>shopping_cart</a:t>
                      </a:r>
                      <a:endParaRPr sz="800" dirty="0"/>
                    </a:p>
                  </a:txBody>
                  <a:tcPr marL="91425" marR="91425" marT="91425" marB="91425"/>
                </a:tc>
                <a:tc>
                  <a:txBody>
                    <a:bodyPr/>
                    <a:lstStyle/>
                    <a:p>
                      <a:pPr marL="0" lvl="0" indent="0" rtl="0">
                        <a:spcBef>
                          <a:spcPts val="0"/>
                        </a:spcBef>
                        <a:spcAft>
                          <a:spcPts val="0"/>
                        </a:spcAft>
                        <a:buNone/>
                      </a:pPr>
                      <a:r>
                        <a:rPr lang="en-NZ" sz="800" dirty="0"/>
                        <a:t>2018-01-24 04:04:16</a:t>
                      </a:r>
                      <a:endParaRPr sz="800" dirty="0"/>
                    </a:p>
                  </a:txBody>
                  <a:tcPr marL="91425" marR="91425" marT="91425" marB="91425"/>
                </a:tc>
                <a:tc>
                  <a:txBody>
                    <a:bodyPr/>
                    <a:lstStyle/>
                    <a:p>
                      <a:pPr marL="0" lvl="0" indent="0" rtl="0">
                        <a:spcBef>
                          <a:spcPts val="0"/>
                        </a:spcBef>
                        <a:spcAft>
                          <a:spcPts val="0"/>
                        </a:spcAft>
                        <a:buNone/>
                      </a:pPr>
                      <a:r>
                        <a:rPr lang="en-NZ" sz="800" dirty="0"/>
                        <a:t>10006</a:t>
                      </a:r>
                      <a:endParaRPr sz="800" dirty="0"/>
                    </a:p>
                  </a:txBody>
                  <a:tcPr marL="91425" marR="91425" marT="91425" marB="91425"/>
                </a:tc>
                <a:tc>
                  <a:txBody>
                    <a:bodyPr/>
                    <a:lstStyle/>
                    <a:p>
                      <a:pPr marL="0" lvl="0" indent="0" rtl="0">
                        <a:spcBef>
                          <a:spcPts val="0"/>
                        </a:spcBef>
                        <a:spcAft>
                          <a:spcPts val="0"/>
                        </a:spcAft>
                        <a:buNone/>
                      </a:pPr>
                      <a:r>
                        <a:rPr lang="en-NZ" sz="800" dirty="0"/>
                        <a:t>getting-to-know-cool-</a:t>
                      </a:r>
                      <a:r>
                        <a:rPr lang="en-NZ" sz="800" dirty="0" err="1"/>
                        <a:t>tshirts</a:t>
                      </a:r>
                      <a:endParaRPr sz="800" dirty="0"/>
                    </a:p>
                  </a:txBody>
                  <a:tcPr marL="91425" marR="91425" marT="91425" marB="91425"/>
                </a:tc>
                <a:tc>
                  <a:txBody>
                    <a:bodyPr/>
                    <a:lstStyle/>
                    <a:p>
                      <a:pPr marL="0" lvl="0" indent="0" rtl="0">
                        <a:spcBef>
                          <a:spcPts val="0"/>
                        </a:spcBef>
                        <a:spcAft>
                          <a:spcPts val="0"/>
                        </a:spcAft>
                        <a:buNone/>
                      </a:pPr>
                      <a:r>
                        <a:rPr lang="en-NZ" sz="800" dirty="0" err="1"/>
                        <a:t>nytimes</a:t>
                      </a:r>
                      <a:endParaRPr sz="8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NZ" sz="800" dirty="0"/>
                        <a:t>3 - checkout</a:t>
                      </a:r>
                      <a:endParaRPr sz="800" dirty="0"/>
                    </a:p>
                  </a:txBody>
                  <a:tcPr marL="91425" marR="91425" marT="91425" marB="91425"/>
                </a:tc>
                <a:tc>
                  <a:txBody>
                    <a:bodyPr/>
                    <a:lstStyle/>
                    <a:p>
                      <a:pPr marL="0" lvl="0" indent="0" rtl="0">
                        <a:spcBef>
                          <a:spcPts val="0"/>
                        </a:spcBef>
                        <a:spcAft>
                          <a:spcPts val="0"/>
                        </a:spcAft>
                        <a:buNone/>
                      </a:pPr>
                      <a:r>
                        <a:rPr lang="en-NZ" sz="800" dirty="0"/>
                        <a:t>2018-01-25 23:10:16</a:t>
                      </a:r>
                      <a:endParaRPr sz="800" dirty="0"/>
                    </a:p>
                  </a:txBody>
                  <a:tcPr marL="91425" marR="91425" marT="91425" marB="91425"/>
                </a:tc>
                <a:tc>
                  <a:txBody>
                    <a:bodyPr/>
                    <a:lstStyle/>
                    <a:p>
                      <a:pPr marL="0" lvl="0" indent="0" rtl="0">
                        <a:spcBef>
                          <a:spcPts val="0"/>
                        </a:spcBef>
                        <a:spcAft>
                          <a:spcPts val="0"/>
                        </a:spcAft>
                        <a:buNone/>
                      </a:pPr>
                      <a:r>
                        <a:rPr lang="en-NZ" sz="800" dirty="0"/>
                        <a:t>10006</a:t>
                      </a:r>
                      <a:endParaRPr sz="800" dirty="0"/>
                    </a:p>
                  </a:txBody>
                  <a:tcPr marL="91425" marR="91425" marT="91425" marB="91425"/>
                </a:tc>
                <a:tc>
                  <a:txBody>
                    <a:bodyPr/>
                    <a:lstStyle/>
                    <a:p>
                      <a:pPr marL="0" lvl="0" indent="0" rtl="0">
                        <a:spcBef>
                          <a:spcPts val="0"/>
                        </a:spcBef>
                        <a:spcAft>
                          <a:spcPts val="0"/>
                        </a:spcAft>
                        <a:buNone/>
                      </a:pPr>
                      <a:r>
                        <a:rPr lang="en-NZ" sz="800" dirty="0"/>
                        <a:t>weekly-newsletter</a:t>
                      </a:r>
                      <a:endParaRPr sz="800" dirty="0"/>
                    </a:p>
                  </a:txBody>
                  <a:tcPr marL="91425" marR="91425" marT="91425" marB="91425"/>
                </a:tc>
                <a:tc>
                  <a:txBody>
                    <a:bodyPr/>
                    <a:lstStyle/>
                    <a:p>
                      <a:pPr marL="0" lvl="0" indent="0" rtl="0">
                        <a:spcBef>
                          <a:spcPts val="0"/>
                        </a:spcBef>
                        <a:spcAft>
                          <a:spcPts val="0"/>
                        </a:spcAft>
                        <a:buNone/>
                      </a:pPr>
                      <a:r>
                        <a:rPr lang="en-NZ" sz="800" dirty="0"/>
                        <a:t>email</a:t>
                      </a:r>
                      <a:endParaRPr sz="800" dirty="0"/>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r>
                        <a:rPr lang="en-NZ" sz="800" dirty="0"/>
                        <a:t>1 - </a:t>
                      </a:r>
                      <a:r>
                        <a:rPr lang="en-NZ" sz="800" dirty="0" err="1"/>
                        <a:t>landing_page</a:t>
                      </a:r>
                      <a:endParaRPr sz="800" dirty="0"/>
                    </a:p>
                  </a:txBody>
                  <a:tcPr marL="91425" marR="91425" marT="91425" marB="91425"/>
                </a:tc>
                <a:tc>
                  <a:txBody>
                    <a:bodyPr/>
                    <a:lstStyle/>
                    <a:p>
                      <a:pPr marL="0" lvl="0" indent="0" rtl="0">
                        <a:spcBef>
                          <a:spcPts val="0"/>
                        </a:spcBef>
                        <a:spcAft>
                          <a:spcPts val="0"/>
                        </a:spcAft>
                        <a:buNone/>
                      </a:pPr>
                      <a:r>
                        <a:rPr lang="en-NZ" sz="800" dirty="0"/>
                        <a:t>2018-01-25 20:32:02</a:t>
                      </a:r>
                      <a:endParaRPr sz="800" dirty="0"/>
                    </a:p>
                  </a:txBody>
                  <a:tcPr marL="91425" marR="91425" marT="91425" marB="91425"/>
                </a:tc>
                <a:tc>
                  <a:txBody>
                    <a:bodyPr/>
                    <a:lstStyle/>
                    <a:p>
                      <a:pPr marL="0" lvl="0" indent="0" rtl="0">
                        <a:spcBef>
                          <a:spcPts val="0"/>
                        </a:spcBef>
                        <a:spcAft>
                          <a:spcPts val="0"/>
                        </a:spcAft>
                        <a:buNone/>
                      </a:pPr>
                      <a:r>
                        <a:rPr lang="en-NZ" sz="800" dirty="0"/>
                        <a:t>10030</a:t>
                      </a:r>
                      <a:endParaRPr sz="800" dirty="0"/>
                    </a:p>
                  </a:txBody>
                  <a:tcPr marL="91425" marR="91425" marT="91425" marB="91425"/>
                </a:tc>
                <a:tc>
                  <a:txBody>
                    <a:bodyPr/>
                    <a:lstStyle/>
                    <a:p>
                      <a:pPr marL="0" lvl="0" indent="0" rtl="0">
                        <a:spcBef>
                          <a:spcPts val="0"/>
                        </a:spcBef>
                        <a:spcAft>
                          <a:spcPts val="0"/>
                        </a:spcAft>
                        <a:buNone/>
                      </a:pPr>
                      <a:r>
                        <a:rPr lang="en-NZ" sz="800" dirty="0"/>
                        <a:t>ten-crazy-cool-</a:t>
                      </a:r>
                      <a:r>
                        <a:rPr lang="en-NZ" sz="800" dirty="0" err="1"/>
                        <a:t>tshirts</a:t>
                      </a:r>
                      <a:r>
                        <a:rPr lang="en-NZ" sz="800" dirty="0"/>
                        <a:t>-facts</a:t>
                      </a:r>
                      <a:endParaRPr sz="800" dirty="0"/>
                    </a:p>
                  </a:txBody>
                  <a:tcPr marL="91425" marR="91425" marT="91425" marB="91425"/>
                </a:tc>
                <a:tc>
                  <a:txBody>
                    <a:bodyPr/>
                    <a:lstStyle/>
                    <a:p>
                      <a:pPr marL="0" lvl="0" indent="0" rtl="0">
                        <a:spcBef>
                          <a:spcPts val="0"/>
                        </a:spcBef>
                        <a:spcAft>
                          <a:spcPts val="0"/>
                        </a:spcAft>
                        <a:buNone/>
                      </a:pPr>
                      <a:r>
                        <a:rPr lang="en-NZ" sz="800" dirty="0" err="1"/>
                        <a:t>buzzfeed</a:t>
                      </a:r>
                      <a:endParaRPr sz="800" dirty="0"/>
                    </a:p>
                  </a:txBody>
                  <a:tcPr marL="91425" marR="91425" marT="91425" marB="91425"/>
                </a:tc>
                <a:extLst>
                  <a:ext uri="{0D108BD9-81ED-4DB2-BD59-A6C34878D82A}">
                    <a16:rowId xmlns:a16="http://schemas.microsoft.com/office/drawing/2014/main" val="10004"/>
                  </a:ext>
                </a:extLst>
              </a:tr>
              <a:tr h="328375">
                <a:tc>
                  <a:txBody>
                    <a:bodyPr/>
                    <a:lstStyle/>
                    <a:p>
                      <a:pPr marL="0" lvl="0" indent="0" rtl="0">
                        <a:spcBef>
                          <a:spcPts val="0"/>
                        </a:spcBef>
                        <a:spcAft>
                          <a:spcPts val="0"/>
                        </a:spcAft>
                        <a:buNone/>
                      </a:pPr>
                      <a:r>
                        <a:rPr lang="en-NZ" sz="800" dirty="0"/>
                        <a:t>2 - </a:t>
                      </a:r>
                      <a:r>
                        <a:rPr lang="en-NZ" sz="800" dirty="0" err="1"/>
                        <a:t>shopping_cart</a:t>
                      </a:r>
                      <a:endParaRPr sz="800" dirty="0"/>
                    </a:p>
                  </a:txBody>
                  <a:tcPr marL="91425" marR="91425" marT="91425" marB="91425"/>
                </a:tc>
                <a:tc>
                  <a:txBody>
                    <a:bodyPr/>
                    <a:lstStyle/>
                    <a:p>
                      <a:pPr marL="0" lvl="0" indent="0" rtl="0">
                        <a:spcBef>
                          <a:spcPts val="0"/>
                        </a:spcBef>
                        <a:spcAft>
                          <a:spcPts val="0"/>
                        </a:spcAft>
                        <a:buNone/>
                      </a:pPr>
                      <a:r>
                        <a:rPr lang="en-NZ" sz="800" dirty="0"/>
                        <a:t>2018-01-25 23:05:02</a:t>
                      </a:r>
                      <a:endParaRPr sz="800" dirty="0"/>
                    </a:p>
                  </a:txBody>
                  <a:tcPr marL="91425" marR="91425" marT="91425" marB="91425"/>
                </a:tc>
                <a:tc>
                  <a:txBody>
                    <a:bodyPr/>
                    <a:lstStyle/>
                    <a:p>
                      <a:pPr marL="0" lvl="0" indent="0" rtl="0">
                        <a:spcBef>
                          <a:spcPts val="0"/>
                        </a:spcBef>
                        <a:spcAft>
                          <a:spcPts val="0"/>
                        </a:spcAft>
                        <a:buNone/>
                      </a:pPr>
                      <a:r>
                        <a:rPr lang="en-NZ" sz="800" dirty="0"/>
                        <a:t>10030</a:t>
                      </a:r>
                      <a:endParaRPr sz="800" dirty="0"/>
                    </a:p>
                  </a:txBody>
                  <a:tcPr marL="91425" marR="91425" marT="91425" marB="91425"/>
                </a:tc>
                <a:tc>
                  <a:txBody>
                    <a:bodyPr/>
                    <a:lstStyle/>
                    <a:p>
                      <a:pPr marL="0" lvl="0" indent="0" rtl="0">
                        <a:spcBef>
                          <a:spcPts val="0"/>
                        </a:spcBef>
                        <a:spcAft>
                          <a:spcPts val="0"/>
                        </a:spcAft>
                        <a:buNone/>
                      </a:pPr>
                      <a:r>
                        <a:rPr lang="en-NZ" sz="800" dirty="0"/>
                        <a:t>ten-crazy-cool-</a:t>
                      </a:r>
                      <a:r>
                        <a:rPr lang="en-NZ" sz="800" dirty="0" err="1"/>
                        <a:t>tshirts</a:t>
                      </a:r>
                      <a:r>
                        <a:rPr lang="en-NZ" sz="800" dirty="0"/>
                        <a:t>-facts</a:t>
                      </a:r>
                      <a:endParaRPr sz="800" dirty="0"/>
                    </a:p>
                  </a:txBody>
                  <a:tcPr marL="91425" marR="91425" marT="91425" marB="91425"/>
                </a:tc>
                <a:tc>
                  <a:txBody>
                    <a:bodyPr/>
                    <a:lstStyle/>
                    <a:p>
                      <a:pPr marL="0" lvl="0" indent="0" rtl="0">
                        <a:spcBef>
                          <a:spcPts val="0"/>
                        </a:spcBef>
                        <a:spcAft>
                          <a:spcPts val="0"/>
                        </a:spcAft>
                        <a:buNone/>
                      </a:pPr>
                      <a:r>
                        <a:rPr lang="en-NZ" sz="800" dirty="0" err="1"/>
                        <a:t>buzzfeed</a:t>
                      </a:r>
                      <a:endParaRPr sz="800" dirty="0"/>
                    </a:p>
                  </a:txBody>
                  <a:tcPr marL="91425" marR="91425" marT="91425" marB="91425"/>
                </a:tc>
                <a:extLst>
                  <a:ext uri="{0D108BD9-81ED-4DB2-BD59-A6C34878D82A}">
                    <a16:rowId xmlns:a16="http://schemas.microsoft.com/office/drawing/2014/main" val="3151490300"/>
                  </a:ext>
                </a:extLst>
              </a:tr>
              <a:tr h="328375">
                <a:tc>
                  <a:txBody>
                    <a:bodyPr/>
                    <a:lstStyle/>
                    <a:p>
                      <a:pPr marL="0" lvl="0" indent="0" rtl="0">
                        <a:spcBef>
                          <a:spcPts val="0"/>
                        </a:spcBef>
                        <a:spcAft>
                          <a:spcPts val="0"/>
                        </a:spcAft>
                        <a:buNone/>
                      </a:pPr>
                      <a:r>
                        <a:rPr lang="en-NZ" sz="800" dirty="0"/>
                        <a:t>3 - checkout</a:t>
                      </a:r>
                      <a:endParaRPr sz="800" dirty="0"/>
                    </a:p>
                  </a:txBody>
                  <a:tcPr marL="91425" marR="91425" marT="91425" marB="91425"/>
                </a:tc>
                <a:tc>
                  <a:txBody>
                    <a:bodyPr/>
                    <a:lstStyle/>
                    <a:p>
                      <a:pPr marL="0" lvl="0" indent="0" rtl="0">
                        <a:spcBef>
                          <a:spcPts val="0"/>
                        </a:spcBef>
                        <a:spcAft>
                          <a:spcPts val="0"/>
                        </a:spcAft>
                        <a:buNone/>
                      </a:pPr>
                      <a:r>
                        <a:rPr lang="en-NZ" sz="800" dirty="0"/>
                        <a:t>2018-01-28 13:26:02</a:t>
                      </a:r>
                      <a:endParaRPr sz="800" dirty="0"/>
                    </a:p>
                  </a:txBody>
                  <a:tcPr marL="91425" marR="91425" marT="91425" marB="91425"/>
                </a:tc>
                <a:tc>
                  <a:txBody>
                    <a:bodyPr/>
                    <a:lstStyle/>
                    <a:p>
                      <a:pPr marL="0" lvl="0" indent="0" rtl="0">
                        <a:spcBef>
                          <a:spcPts val="0"/>
                        </a:spcBef>
                        <a:spcAft>
                          <a:spcPts val="0"/>
                        </a:spcAft>
                        <a:buNone/>
                      </a:pPr>
                      <a:r>
                        <a:rPr lang="en-NZ" sz="800" dirty="0"/>
                        <a:t>10030</a:t>
                      </a:r>
                      <a:endParaRPr sz="800" dirty="0"/>
                    </a:p>
                  </a:txBody>
                  <a:tcPr marL="91425" marR="91425" marT="91425" marB="91425"/>
                </a:tc>
                <a:tc>
                  <a:txBody>
                    <a:bodyPr/>
                    <a:lstStyle/>
                    <a:p>
                      <a:pPr marL="0" lvl="0" indent="0" rtl="0">
                        <a:spcBef>
                          <a:spcPts val="0"/>
                        </a:spcBef>
                        <a:spcAft>
                          <a:spcPts val="0"/>
                        </a:spcAft>
                        <a:buNone/>
                      </a:pPr>
                      <a:r>
                        <a:rPr lang="en-NZ" sz="800" dirty="0" err="1"/>
                        <a:t>retargetting</a:t>
                      </a:r>
                      <a:r>
                        <a:rPr lang="en-NZ" sz="800" dirty="0"/>
                        <a:t>-campaign</a:t>
                      </a:r>
                      <a:endParaRPr sz="800" dirty="0"/>
                    </a:p>
                  </a:txBody>
                  <a:tcPr marL="91425" marR="91425" marT="91425" marB="91425"/>
                </a:tc>
                <a:tc>
                  <a:txBody>
                    <a:bodyPr/>
                    <a:lstStyle/>
                    <a:p>
                      <a:pPr marL="0" lvl="0" indent="0" rtl="0">
                        <a:spcBef>
                          <a:spcPts val="0"/>
                        </a:spcBef>
                        <a:spcAft>
                          <a:spcPts val="0"/>
                        </a:spcAft>
                        <a:buNone/>
                      </a:pPr>
                      <a:r>
                        <a:rPr lang="en-NZ" sz="800" dirty="0"/>
                        <a:t>email</a:t>
                      </a:r>
                      <a:endParaRPr sz="800" dirty="0"/>
                    </a:p>
                  </a:txBody>
                  <a:tcPr marL="91425" marR="91425" marT="91425" marB="91425"/>
                </a:tc>
                <a:extLst>
                  <a:ext uri="{0D108BD9-81ED-4DB2-BD59-A6C34878D82A}">
                    <a16:rowId xmlns:a16="http://schemas.microsoft.com/office/drawing/2014/main" val="2495639861"/>
                  </a:ext>
                </a:extLst>
              </a:tr>
              <a:tr h="328375">
                <a:tc>
                  <a:txBody>
                    <a:bodyPr/>
                    <a:lstStyle/>
                    <a:p>
                      <a:pPr marL="0" lvl="0" indent="0" rtl="0">
                        <a:spcBef>
                          <a:spcPts val="0"/>
                        </a:spcBef>
                        <a:spcAft>
                          <a:spcPts val="0"/>
                        </a:spcAft>
                        <a:buNone/>
                      </a:pPr>
                      <a:r>
                        <a:rPr lang="en-NZ" sz="800" dirty="0"/>
                        <a:t>4 - purchase</a:t>
                      </a:r>
                      <a:endParaRPr sz="800" dirty="0"/>
                    </a:p>
                  </a:txBody>
                  <a:tcPr marL="91425" marR="91425" marT="91425" marB="91425"/>
                </a:tc>
                <a:tc>
                  <a:txBody>
                    <a:bodyPr/>
                    <a:lstStyle/>
                    <a:p>
                      <a:pPr marL="0" lvl="0" indent="0" rtl="0">
                        <a:spcBef>
                          <a:spcPts val="0"/>
                        </a:spcBef>
                        <a:spcAft>
                          <a:spcPts val="0"/>
                        </a:spcAft>
                        <a:buNone/>
                      </a:pPr>
                      <a:r>
                        <a:rPr lang="en-NZ" sz="800" dirty="0"/>
                        <a:t>2018-01-28 13:38:02</a:t>
                      </a:r>
                      <a:endParaRPr sz="800" dirty="0"/>
                    </a:p>
                  </a:txBody>
                  <a:tcPr marL="91425" marR="91425" marT="91425" marB="91425"/>
                </a:tc>
                <a:tc>
                  <a:txBody>
                    <a:bodyPr/>
                    <a:lstStyle/>
                    <a:p>
                      <a:pPr marL="0" lvl="0" indent="0" rtl="0">
                        <a:spcBef>
                          <a:spcPts val="0"/>
                        </a:spcBef>
                        <a:spcAft>
                          <a:spcPts val="0"/>
                        </a:spcAft>
                        <a:buNone/>
                      </a:pPr>
                      <a:r>
                        <a:rPr lang="en-NZ" sz="800" dirty="0"/>
                        <a:t>10030</a:t>
                      </a:r>
                      <a:endParaRPr sz="800" dirty="0"/>
                    </a:p>
                  </a:txBody>
                  <a:tcPr marL="91425" marR="91425" marT="91425" marB="91425"/>
                </a:tc>
                <a:tc>
                  <a:txBody>
                    <a:bodyPr/>
                    <a:lstStyle/>
                    <a:p>
                      <a:pPr marL="0" lvl="0" indent="0" rtl="0">
                        <a:spcBef>
                          <a:spcPts val="0"/>
                        </a:spcBef>
                        <a:spcAft>
                          <a:spcPts val="0"/>
                        </a:spcAft>
                        <a:buNone/>
                      </a:pPr>
                      <a:r>
                        <a:rPr lang="en-NZ" sz="800" dirty="0" err="1"/>
                        <a:t>retargetting</a:t>
                      </a:r>
                      <a:r>
                        <a:rPr lang="en-NZ" sz="800" dirty="0"/>
                        <a:t>-campaign</a:t>
                      </a:r>
                      <a:endParaRPr sz="800" dirty="0"/>
                    </a:p>
                  </a:txBody>
                  <a:tcPr marL="91425" marR="91425" marT="91425" marB="91425"/>
                </a:tc>
                <a:tc>
                  <a:txBody>
                    <a:bodyPr/>
                    <a:lstStyle/>
                    <a:p>
                      <a:pPr marL="0" lvl="0" indent="0" rtl="0">
                        <a:spcBef>
                          <a:spcPts val="0"/>
                        </a:spcBef>
                        <a:spcAft>
                          <a:spcPts val="0"/>
                        </a:spcAft>
                        <a:buNone/>
                      </a:pPr>
                      <a:r>
                        <a:rPr lang="en-NZ" sz="800" dirty="0"/>
                        <a:t>email</a:t>
                      </a:r>
                      <a:endParaRPr sz="800" dirty="0"/>
                    </a:p>
                  </a:txBody>
                  <a:tcPr marL="91425" marR="91425" marT="91425" marB="91425"/>
                </a:tc>
                <a:extLst>
                  <a:ext uri="{0D108BD9-81ED-4DB2-BD59-A6C34878D82A}">
                    <a16:rowId xmlns:a16="http://schemas.microsoft.com/office/drawing/2014/main" val="1483287898"/>
                  </a:ext>
                </a:extLst>
              </a:tr>
              <a:tr h="328375">
                <a:tc>
                  <a:txBody>
                    <a:bodyPr/>
                    <a:lstStyle/>
                    <a:p>
                      <a:pPr marL="0" lvl="0" indent="0" rtl="0">
                        <a:spcBef>
                          <a:spcPts val="0"/>
                        </a:spcBef>
                        <a:spcAft>
                          <a:spcPts val="0"/>
                        </a:spcAft>
                        <a:buNone/>
                      </a:pPr>
                      <a:r>
                        <a:rPr lang="en-NZ" sz="800" dirty="0"/>
                        <a:t>1 - </a:t>
                      </a:r>
                      <a:r>
                        <a:rPr lang="en-NZ" sz="800" dirty="0" err="1"/>
                        <a:t>landing_page</a:t>
                      </a:r>
                      <a:endParaRPr sz="800" dirty="0"/>
                    </a:p>
                  </a:txBody>
                  <a:tcPr marL="91425" marR="91425" marT="91425" marB="91425"/>
                </a:tc>
                <a:tc>
                  <a:txBody>
                    <a:bodyPr/>
                    <a:lstStyle/>
                    <a:p>
                      <a:pPr marL="0" lvl="0" indent="0" rtl="0">
                        <a:spcBef>
                          <a:spcPts val="0"/>
                        </a:spcBef>
                        <a:spcAft>
                          <a:spcPts val="0"/>
                        </a:spcAft>
                        <a:buNone/>
                      </a:pPr>
                      <a:r>
                        <a:rPr lang="en-NZ" sz="800" dirty="0"/>
                        <a:t>2018-01-05 18:31:17</a:t>
                      </a:r>
                      <a:endParaRPr sz="800" dirty="0"/>
                    </a:p>
                  </a:txBody>
                  <a:tcPr marL="91425" marR="91425" marT="91425" marB="91425"/>
                </a:tc>
                <a:tc>
                  <a:txBody>
                    <a:bodyPr/>
                    <a:lstStyle/>
                    <a:p>
                      <a:pPr marL="0" lvl="0" indent="0" rtl="0">
                        <a:spcBef>
                          <a:spcPts val="0"/>
                        </a:spcBef>
                        <a:spcAft>
                          <a:spcPts val="0"/>
                        </a:spcAft>
                        <a:buNone/>
                      </a:pPr>
                      <a:r>
                        <a:rPr lang="en-NZ" sz="800" dirty="0"/>
                        <a:t>10045</a:t>
                      </a:r>
                      <a:endParaRPr sz="800" dirty="0"/>
                    </a:p>
                  </a:txBody>
                  <a:tcPr marL="91425" marR="91425" marT="91425" marB="91425"/>
                </a:tc>
                <a:tc>
                  <a:txBody>
                    <a:bodyPr/>
                    <a:lstStyle/>
                    <a:p>
                      <a:pPr marL="0" lvl="0" indent="0" rtl="0">
                        <a:spcBef>
                          <a:spcPts val="0"/>
                        </a:spcBef>
                        <a:spcAft>
                          <a:spcPts val="0"/>
                        </a:spcAft>
                        <a:buNone/>
                      </a:pPr>
                      <a:r>
                        <a:rPr lang="en-NZ" sz="800" dirty="0"/>
                        <a:t>getting-to-know-cool-</a:t>
                      </a:r>
                      <a:r>
                        <a:rPr lang="en-NZ" sz="800" dirty="0" err="1"/>
                        <a:t>tshirts</a:t>
                      </a:r>
                      <a:endParaRPr sz="800" dirty="0"/>
                    </a:p>
                  </a:txBody>
                  <a:tcPr marL="91425" marR="91425" marT="91425" marB="91425"/>
                </a:tc>
                <a:tc>
                  <a:txBody>
                    <a:bodyPr/>
                    <a:lstStyle/>
                    <a:p>
                      <a:pPr marL="0" lvl="0" indent="0" rtl="0">
                        <a:spcBef>
                          <a:spcPts val="0"/>
                        </a:spcBef>
                        <a:spcAft>
                          <a:spcPts val="0"/>
                        </a:spcAft>
                        <a:buNone/>
                      </a:pPr>
                      <a:r>
                        <a:rPr lang="en-NZ" sz="800" dirty="0" err="1"/>
                        <a:t>nytimes</a:t>
                      </a:r>
                      <a:endParaRPr sz="800" dirty="0"/>
                    </a:p>
                  </a:txBody>
                  <a:tcPr marL="91425" marR="91425" marT="91425" marB="91425"/>
                </a:tc>
                <a:extLst>
                  <a:ext uri="{0D108BD9-81ED-4DB2-BD59-A6C34878D82A}">
                    <a16:rowId xmlns:a16="http://schemas.microsoft.com/office/drawing/2014/main" val="1496771884"/>
                  </a:ext>
                </a:extLst>
              </a:tr>
              <a:tr h="328375">
                <a:tc>
                  <a:txBody>
                    <a:bodyPr/>
                    <a:lstStyle/>
                    <a:p>
                      <a:pPr marL="0" lvl="0" indent="0" rtl="0">
                        <a:spcBef>
                          <a:spcPts val="0"/>
                        </a:spcBef>
                        <a:spcAft>
                          <a:spcPts val="0"/>
                        </a:spcAft>
                        <a:buNone/>
                      </a:pPr>
                      <a:r>
                        <a:rPr lang="en-NZ" sz="800" dirty="0"/>
                        <a:t>2 - </a:t>
                      </a:r>
                      <a:r>
                        <a:rPr lang="en-NZ" sz="800" dirty="0" err="1"/>
                        <a:t>shopping_cart</a:t>
                      </a:r>
                      <a:endParaRPr sz="800" dirty="0"/>
                    </a:p>
                  </a:txBody>
                  <a:tcPr marL="91425" marR="91425" marT="91425" marB="91425"/>
                </a:tc>
                <a:tc>
                  <a:txBody>
                    <a:bodyPr/>
                    <a:lstStyle/>
                    <a:p>
                      <a:pPr marL="0" lvl="0" indent="0" rtl="0">
                        <a:spcBef>
                          <a:spcPts val="0"/>
                        </a:spcBef>
                        <a:spcAft>
                          <a:spcPts val="0"/>
                        </a:spcAft>
                        <a:buNone/>
                      </a:pPr>
                      <a:r>
                        <a:rPr lang="en-NZ" sz="800" dirty="0"/>
                        <a:t>2018-01-05 21:16:17</a:t>
                      </a:r>
                      <a:endParaRPr sz="800" dirty="0"/>
                    </a:p>
                  </a:txBody>
                  <a:tcPr marL="91425" marR="91425" marT="91425" marB="91425"/>
                </a:tc>
                <a:tc>
                  <a:txBody>
                    <a:bodyPr/>
                    <a:lstStyle/>
                    <a:p>
                      <a:pPr marL="0" lvl="0" indent="0" rtl="0">
                        <a:spcBef>
                          <a:spcPts val="0"/>
                        </a:spcBef>
                        <a:spcAft>
                          <a:spcPts val="0"/>
                        </a:spcAft>
                        <a:buNone/>
                      </a:pPr>
                      <a:r>
                        <a:rPr lang="en-NZ" sz="800" dirty="0"/>
                        <a:t>10045</a:t>
                      </a:r>
                      <a:endParaRPr sz="800" dirty="0"/>
                    </a:p>
                  </a:txBody>
                  <a:tcPr marL="91425" marR="91425" marT="91425" marB="91425"/>
                </a:tc>
                <a:tc>
                  <a:txBody>
                    <a:bodyPr/>
                    <a:lstStyle/>
                    <a:p>
                      <a:pPr marL="0" lvl="0" indent="0" rtl="0">
                        <a:spcBef>
                          <a:spcPts val="0"/>
                        </a:spcBef>
                        <a:spcAft>
                          <a:spcPts val="0"/>
                        </a:spcAft>
                        <a:buNone/>
                      </a:pPr>
                      <a:r>
                        <a:rPr lang="en-NZ" sz="800" dirty="0"/>
                        <a:t>getting-to-know-cool-</a:t>
                      </a:r>
                      <a:r>
                        <a:rPr lang="en-NZ" sz="800" dirty="0" err="1"/>
                        <a:t>tshirts</a:t>
                      </a:r>
                      <a:endParaRPr sz="800" dirty="0"/>
                    </a:p>
                  </a:txBody>
                  <a:tcPr marL="91425" marR="91425" marT="91425" marB="91425"/>
                </a:tc>
                <a:tc>
                  <a:txBody>
                    <a:bodyPr/>
                    <a:lstStyle/>
                    <a:p>
                      <a:pPr marL="0" lvl="0" indent="0" rtl="0">
                        <a:spcBef>
                          <a:spcPts val="0"/>
                        </a:spcBef>
                        <a:spcAft>
                          <a:spcPts val="0"/>
                        </a:spcAft>
                        <a:buNone/>
                      </a:pPr>
                      <a:r>
                        <a:rPr lang="en-NZ" sz="800" dirty="0" err="1"/>
                        <a:t>nytimes</a:t>
                      </a:r>
                      <a:endParaRPr sz="800" dirty="0"/>
                    </a:p>
                  </a:txBody>
                  <a:tcPr marL="91425" marR="91425" marT="91425" marB="91425"/>
                </a:tc>
                <a:extLst>
                  <a:ext uri="{0D108BD9-81ED-4DB2-BD59-A6C34878D82A}">
                    <a16:rowId xmlns:a16="http://schemas.microsoft.com/office/drawing/2014/main" val="2870410316"/>
                  </a:ext>
                </a:extLst>
              </a:tr>
            </a:tbl>
          </a:graphicData>
        </a:graphic>
      </p:graphicFrame>
    </p:spTree>
    <p:extLst>
      <p:ext uri="{BB962C8B-B14F-4D97-AF65-F5344CB8AC3E}">
        <p14:creationId xmlns:p14="http://schemas.microsoft.com/office/powerpoint/2010/main" val="1522486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1.2 </a:t>
            </a:r>
            <a:r>
              <a:rPr lang="en-NZ" sz="2400" b="1" dirty="0">
                <a:solidFill>
                  <a:srgbClr val="295269"/>
                </a:solidFill>
                <a:latin typeface="Roboto"/>
                <a:ea typeface="Roboto"/>
                <a:cs typeface="Roboto"/>
                <a:sym typeface="Roboto"/>
              </a:rPr>
              <a:t>How many campaigns and sources does </a:t>
            </a:r>
            <a:r>
              <a:rPr lang="en-NZ" sz="2400" b="1" dirty="0" err="1">
                <a:solidFill>
                  <a:srgbClr val="295269"/>
                </a:solidFill>
                <a:latin typeface="Roboto"/>
                <a:ea typeface="Roboto"/>
                <a:cs typeface="Roboto"/>
                <a:sym typeface="Roboto"/>
              </a:rPr>
              <a:t>CoolTShirts</a:t>
            </a:r>
            <a:r>
              <a:rPr lang="en-NZ" sz="2400" b="1" dirty="0">
                <a:solidFill>
                  <a:srgbClr val="295269"/>
                </a:solidFill>
                <a:latin typeface="Roboto"/>
                <a:ea typeface="Roboto"/>
                <a:cs typeface="Roboto"/>
                <a:sym typeface="Roboto"/>
              </a:rPr>
              <a:t> use and how are they related? What pages are on their website?</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1200" dirty="0">
                <a:latin typeface="Courier New"/>
                <a:ea typeface="Courier New"/>
                <a:cs typeface="Courier New"/>
                <a:sym typeface="Courier New"/>
              </a:rPr>
              <a:t>SELECT COUNT(DISTINCT </a:t>
            </a:r>
            <a:r>
              <a:rPr lang="en-NZ" sz="1200" dirty="0" err="1">
                <a:latin typeface="Courier New"/>
                <a:ea typeface="Courier New"/>
                <a:cs typeface="Courier New"/>
                <a:sym typeface="Courier New"/>
              </a:rPr>
              <a:t>utm_campaign</a:t>
            </a:r>
            <a:r>
              <a:rPr lang="en-NZ" sz="1200" dirty="0">
                <a:latin typeface="Courier New"/>
                <a:ea typeface="Courier New"/>
                <a:cs typeface="Courier New"/>
                <a:sym typeface="Courier New"/>
              </a:rPr>
              <a:t>) AS '</a:t>
            </a:r>
            <a:r>
              <a:rPr lang="en-NZ" sz="1200" dirty="0" err="1">
                <a:latin typeface="Courier New"/>
                <a:ea typeface="Courier New"/>
                <a:cs typeface="Courier New"/>
                <a:sym typeface="Courier New"/>
              </a:rPr>
              <a:t>number_of_campaigns</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FROM </a:t>
            </a:r>
            <a:r>
              <a:rPr lang="en-NZ" sz="1200" dirty="0" err="1">
                <a:latin typeface="Courier New"/>
                <a:ea typeface="Courier New"/>
                <a:cs typeface="Courier New"/>
                <a:sym typeface="Courier New"/>
              </a:rPr>
              <a:t>page_visits</a:t>
            </a:r>
            <a:r>
              <a:rPr lang="en-NZ" sz="1200" dirty="0">
                <a:latin typeface="Courier New"/>
                <a:ea typeface="Courier New"/>
                <a:cs typeface="Courier New"/>
                <a:sym typeface="Courier New"/>
              </a:rPr>
              <a:t>;</a:t>
            </a:r>
          </a:p>
          <a:p>
            <a:pPr lvl="0">
              <a:buClr>
                <a:schemeClr val="dk1"/>
              </a:buClr>
              <a:buSzPts val="1100"/>
            </a:pP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SELECT COUNT(DISTINCT </a:t>
            </a:r>
            <a:r>
              <a:rPr lang="en-NZ" sz="1200" dirty="0" err="1">
                <a:latin typeface="Courier New"/>
                <a:ea typeface="Courier New"/>
                <a:cs typeface="Courier New"/>
                <a:sym typeface="Courier New"/>
              </a:rPr>
              <a:t>utm_source</a:t>
            </a:r>
            <a:r>
              <a:rPr lang="en-NZ" sz="1200" dirty="0">
                <a:latin typeface="Courier New"/>
                <a:ea typeface="Courier New"/>
                <a:cs typeface="Courier New"/>
                <a:sym typeface="Courier New"/>
              </a:rPr>
              <a:t>) AS '</a:t>
            </a:r>
            <a:r>
              <a:rPr lang="en-NZ" sz="1200" dirty="0" err="1">
                <a:latin typeface="Courier New"/>
                <a:ea typeface="Courier New"/>
                <a:cs typeface="Courier New"/>
                <a:sym typeface="Courier New"/>
              </a:rPr>
              <a:t>number_of_sources</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FROM </a:t>
            </a:r>
            <a:r>
              <a:rPr lang="en-NZ" sz="1200" dirty="0" err="1">
                <a:latin typeface="Courier New"/>
                <a:ea typeface="Courier New"/>
                <a:cs typeface="Courier New"/>
                <a:sym typeface="Courier New"/>
              </a:rPr>
              <a:t>page_visits</a:t>
            </a:r>
            <a:r>
              <a:rPr lang="en-NZ" sz="1200" dirty="0">
                <a:latin typeface="Courier New"/>
                <a:ea typeface="Courier New"/>
                <a:cs typeface="Courier New"/>
                <a:sym typeface="Courier New"/>
              </a:rPr>
              <a:t>;</a:t>
            </a:r>
          </a:p>
          <a:p>
            <a:pPr lvl="0">
              <a:buClr>
                <a:schemeClr val="dk1"/>
              </a:buClr>
              <a:buSzPts val="1100"/>
            </a:pP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SELECT DISTINCT </a:t>
            </a:r>
            <a:r>
              <a:rPr lang="en-NZ" sz="1200" dirty="0" err="1">
                <a:latin typeface="Courier New"/>
                <a:ea typeface="Courier New"/>
                <a:cs typeface="Courier New"/>
                <a:sym typeface="Courier New"/>
              </a:rPr>
              <a:t>utm_campaign</a:t>
            </a: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utm_source</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FROM </a:t>
            </a:r>
            <a:r>
              <a:rPr lang="en-NZ" sz="1200" dirty="0" err="1">
                <a:latin typeface="Courier New"/>
                <a:ea typeface="Courier New"/>
                <a:cs typeface="Courier New"/>
                <a:sym typeface="Courier New"/>
              </a:rPr>
              <a:t>page_visits</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GROUP BY 1;</a:t>
            </a:r>
          </a:p>
          <a:p>
            <a:pPr lvl="0">
              <a:buClr>
                <a:schemeClr val="dk1"/>
              </a:buClr>
              <a:buSzPts val="1100"/>
            </a:pP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SELECT DISTINCT </a:t>
            </a:r>
            <a:r>
              <a:rPr lang="en-NZ" sz="1200" dirty="0" err="1">
                <a:latin typeface="Courier New"/>
                <a:ea typeface="Courier New"/>
                <a:cs typeface="Courier New"/>
                <a:sym typeface="Courier New"/>
              </a:rPr>
              <a:t>page_name</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FROM </a:t>
            </a:r>
            <a:r>
              <a:rPr lang="en-NZ" sz="1200" dirty="0" err="1">
                <a:latin typeface="Courier New"/>
                <a:ea typeface="Courier New"/>
                <a:cs typeface="Courier New"/>
                <a:sym typeface="Courier New"/>
              </a:rPr>
              <a:t>page_visits</a:t>
            </a:r>
            <a:r>
              <a:rPr lang="en-NZ" sz="1200" dirty="0">
                <a:latin typeface="Courier New"/>
                <a:ea typeface="Courier New"/>
                <a:cs typeface="Courier New"/>
                <a:sym typeface="Courier New"/>
              </a:rPr>
              <a:t>;</a:t>
            </a:r>
            <a:endParaRPr sz="1200" dirty="0">
              <a:latin typeface="Courier New"/>
              <a:ea typeface="Courier New"/>
              <a:cs typeface="Courier New"/>
              <a:sym typeface="Courier New"/>
            </a:endParaRPr>
          </a:p>
        </p:txBody>
      </p:sp>
      <p:sp>
        <p:nvSpPr>
          <p:cNvPr id="324" name="Shape 324"/>
          <p:cNvSpPr txBox="1"/>
          <p:nvPr/>
        </p:nvSpPr>
        <p:spPr>
          <a:xfrm>
            <a:off x="177975" y="1201325"/>
            <a:ext cx="4920900" cy="115910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NZ" sz="1200" dirty="0">
                <a:latin typeface="Roboto"/>
                <a:ea typeface="Roboto"/>
                <a:cs typeface="Roboto"/>
                <a:sym typeface="Roboto"/>
              </a:rPr>
              <a:t>The questions were answered by the four queries on the right. </a:t>
            </a:r>
            <a:r>
              <a:rPr lang="en-NZ" sz="1200" dirty="0" err="1">
                <a:latin typeface="Roboto"/>
                <a:ea typeface="Roboto"/>
                <a:cs typeface="Roboto"/>
                <a:sym typeface="Roboto"/>
              </a:rPr>
              <a:t>CoolTShirts</a:t>
            </a:r>
            <a:r>
              <a:rPr lang="en-NZ" sz="1200" dirty="0">
                <a:latin typeface="Roboto"/>
                <a:ea typeface="Roboto"/>
                <a:cs typeface="Roboto"/>
                <a:sym typeface="Roboto"/>
              </a:rPr>
              <a:t> uses 8 campaigns and 6 sources and for each campaign, the source used is listed in the table below. A </a:t>
            </a:r>
            <a:r>
              <a:rPr lang="en-NZ" sz="1200" dirty="0" err="1">
                <a:latin typeface="Roboto"/>
                <a:ea typeface="Roboto"/>
                <a:cs typeface="Roboto"/>
                <a:sym typeface="Roboto"/>
              </a:rPr>
              <a:t>utm_campaign</a:t>
            </a:r>
            <a:r>
              <a:rPr lang="en-NZ" sz="1200" dirty="0">
                <a:latin typeface="Roboto"/>
                <a:ea typeface="Roboto"/>
                <a:cs typeface="Roboto"/>
                <a:sym typeface="Roboto"/>
              </a:rPr>
              <a:t> is a specific ad, article or email containing the website info. A </a:t>
            </a:r>
            <a:r>
              <a:rPr lang="en-NZ" sz="1200" dirty="0" err="1">
                <a:latin typeface="Roboto"/>
                <a:ea typeface="Roboto"/>
                <a:cs typeface="Roboto"/>
                <a:sym typeface="Roboto"/>
              </a:rPr>
              <a:t>utm_source</a:t>
            </a:r>
            <a:r>
              <a:rPr lang="en-NZ" sz="1200" dirty="0">
                <a:latin typeface="Roboto"/>
                <a:ea typeface="Roboto"/>
                <a:cs typeface="Roboto"/>
                <a:sym typeface="Roboto"/>
              </a:rPr>
              <a:t> is the site or medium that sends the campaign to users.</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117841742"/>
              </p:ext>
            </p:extLst>
          </p:nvPr>
        </p:nvGraphicFramePr>
        <p:xfrm>
          <a:off x="177976" y="2360428"/>
          <a:ext cx="2820405" cy="2773410"/>
        </p:xfrm>
        <a:graphic>
          <a:graphicData uri="http://schemas.openxmlformats.org/drawingml/2006/table">
            <a:tbl>
              <a:tblPr>
                <a:noFill/>
                <a:tableStyleId>{8628B589-4659-4227-9C68-565DD4A46BFE}</a:tableStyleId>
              </a:tblPr>
              <a:tblGrid>
                <a:gridCol w="1755116">
                  <a:extLst>
                    <a:ext uri="{9D8B030D-6E8A-4147-A177-3AD203B41FA5}">
                      <a16:colId xmlns:a16="http://schemas.microsoft.com/office/drawing/2014/main" val="20000"/>
                    </a:ext>
                  </a:extLst>
                </a:gridCol>
                <a:gridCol w="1065289">
                  <a:extLst>
                    <a:ext uri="{9D8B030D-6E8A-4147-A177-3AD203B41FA5}">
                      <a16:colId xmlns:a16="http://schemas.microsoft.com/office/drawing/2014/main" val="20001"/>
                    </a:ext>
                  </a:extLst>
                </a:gridCol>
              </a:tblGrid>
              <a:tr h="236260">
                <a:tc>
                  <a:txBody>
                    <a:bodyPr/>
                    <a:lstStyle/>
                    <a:p>
                      <a:pPr marL="0" lvl="0" indent="0" rtl="0">
                        <a:spcBef>
                          <a:spcPts val="0"/>
                        </a:spcBef>
                        <a:spcAft>
                          <a:spcPts val="0"/>
                        </a:spcAft>
                        <a:buNone/>
                      </a:pPr>
                      <a:r>
                        <a:rPr lang="en" sz="1000" b="1" dirty="0">
                          <a:solidFill>
                            <a:srgbClr val="FFFFFF"/>
                          </a:solidFill>
                        </a:rPr>
                        <a:t>utm_campaign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utm_source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14780">
                <a:tc>
                  <a:txBody>
                    <a:bodyPr/>
                    <a:lstStyle/>
                    <a:p>
                      <a:pPr marL="0" lvl="0" indent="0" rtl="0">
                        <a:spcBef>
                          <a:spcPts val="0"/>
                        </a:spcBef>
                        <a:spcAft>
                          <a:spcPts val="0"/>
                        </a:spcAft>
                        <a:buNone/>
                      </a:pPr>
                      <a:r>
                        <a:rPr lang="en-NZ" sz="800" dirty="0"/>
                        <a:t>cool-</a:t>
                      </a:r>
                      <a:r>
                        <a:rPr lang="en-NZ" sz="800" dirty="0" err="1"/>
                        <a:t>tshirts</a:t>
                      </a:r>
                      <a:r>
                        <a:rPr lang="en-NZ" sz="800" dirty="0"/>
                        <a:t>-search</a:t>
                      </a:r>
                      <a:endParaRPr sz="800" dirty="0"/>
                    </a:p>
                  </a:txBody>
                  <a:tcPr marL="91425" marR="91425" marT="91425" marB="91425"/>
                </a:tc>
                <a:tc>
                  <a:txBody>
                    <a:bodyPr/>
                    <a:lstStyle/>
                    <a:p>
                      <a:pPr marL="0" lvl="0" indent="0" rtl="0">
                        <a:spcBef>
                          <a:spcPts val="0"/>
                        </a:spcBef>
                        <a:spcAft>
                          <a:spcPts val="0"/>
                        </a:spcAft>
                        <a:buNone/>
                      </a:pPr>
                      <a:r>
                        <a:rPr lang="en-NZ" sz="800" dirty="0"/>
                        <a:t>google</a:t>
                      </a:r>
                      <a:endParaRPr sz="800" dirty="0"/>
                    </a:p>
                  </a:txBody>
                  <a:tcPr marL="91425" marR="91425" marT="91425" marB="91425"/>
                </a:tc>
                <a:extLst>
                  <a:ext uri="{0D108BD9-81ED-4DB2-BD59-A6C34878D82A}">
                    <a16:rowId xmlns:a16="http://schemas.microsoft.com/office/drawing/2014/main" val="10001"/>
                  </a:ext>
                </a:extLst>
              </a:tr>
              <a:tr h="214780">
                <a:tc>
                  <a:txBody>
                    <a:bodyPr/>
                    <a:lstStyle/>
                    <a:p>
                      <a:pPr marL="0" lvl="0" indent="0" rtl="0">
                        <a:spcBef>
                          <a:spcPts val="0"/>
                        </a:spcBef>
                        <a:spcAft>
                          <a:spcPts val="0"/>
                        </a:spcAft>
                        <a:buNone/>
                      </a:pPr>
                      <a:r>
                        <a:rPr lang="en-NZ" sz="800" dirty="0"/>
                        <a:t>getting-to-know-cool-</a:t>
                      </a:r>
                      <a:r>
                        <a:rPr lang="en-NZ" sz="800" dirty="0" err="1"/>
                        <a:t>tshirts</a:t>
                      </a:r>
                      <a:endParaRPr sz="800" dirty="0"/>
                    </a:p>
                  </a:txBody>
                  <a:tcPr marL="91425" marR="91425" marT="91425" marB="91425"/>
                </a:tc>
                <a:tc>
                  <a:txBody>
                    <a:bodyPr/>
                    <a:lstStyle/>
                    <a:p>
                      <a:pPr marL="0" lvl="0" indent="0" rtl="0">
                        <a:spcBef>
                          <a:spcPts val="0"/>
                        </a:spcBef>
                        <a:spcAft>
                          <a:spcPts val="0"/>
                        </a:spcAft>
                        <a:buNone/>
                      </a:pPr>
                      <a:r>
                        <a:rPr lang="en-NZ" sz="800" dirty="0" err="1"/>
                        <a:t>nytimes</a:t>
                      </a:r>
                      <a:endParaRPr sz="800" dirty="0"/>
                    </a:p>
                  </a:txBody>
                  <a:tcPr marL="91425" marR="91425" marT="91425" marB="91425"/>
                </a:tc>
                <a:extLst>
                  <a:ext uri="{0D108BD9-81ED-4DB2-BD59-A6C34878D82A}">
                    <a16:rowId xmlns:a16="http://schemas.microsoft.com/office/drawing/2014/main" val="10002"/>
                  </a:ext>
                </a:extLst>
              </a:tr>
              <a:tr h="214780">
                <a:tc>
                  <a:txBody>
                    <a:bodyPr/>
                    <a:lstStyle/>
                    <a:p>
                      <a:pPr marL="0" lvl="0" indent="0" rtl="0">
                        <a:spcBef>
                          <a:spcPts val="0"/>
                        </a:spcBef>
                        <a:spcAft>
                          <a:spcPts val="0"/>
                        </a:spcAft>
                        <a:buNone/>
                      </a:pPr>
                      <a:r>
                        <a:rPr lang="en-NZ" sz="800" dirty="0"/>
                        <a:t>interview-with-cool-</a:t>
                      </a:r>
                      <a:r>
                        <a:rPr lang="en-NZ" sz="800" dirty="0" err="1"/>
                        <a:t>tshirts</a:t>
                      </a:r>
                      <a:r>
                        <a:rPr lang="en-NZ" sz="800" dirty="0"/>
                        <a:t>-founder</a:t>
                      </a:r>
                      <a:endParaRPr sz="800" dirty="0"/>
                    </a:p>
                  </a:txBody>
                  <a:tcPr marL="91425" marR="91425" marT="91425" marB="91425"/>
                </a:tc>
                <a:tc>
                  <a:txBody>
                    <a:bodyPr/>
                    <a:lstStyle/>
                    <a:p>
                      <a:pPr marL="0" lvl="0" indent="0" rtl="0">
                        <a:spcBef>
                          <a:spcPts val="0"/>
                        </a:spcBef>
                        <a:spcAft>
                          <a:spcPts val="0"/>
                        </a:spcAft>
                        <a:buNone/>
                      </a:pPr>
                      <a:r>
                        <a:rPr lang="en-NZ" sz="800" dirty="0"/>
                        <a:t>medium</a:t>
                      </a:r>
                      <a:endParaRPr sz="800" dirty="0"/>
                    </a:p>
                  </a:txBody>
                  <a:tcPr marL="91425" marR="91425" marT="91425" marB="91425"/>
                </a:tc>
                <a:extLst>
                  <a:ext uri="{0D108BD9-81ED-4DB2-BD59-A6C34878D82A}">
                    <a16:rowId xmlns:a16="http://schemas.microsoft.com/office/drawing/2014/main" val="10003"/>
                  </a:ext>
                </a:extLst>
              </a:tr>
              <a:tr h="214780">
                <a:tc>
                  <a:txBody>
                    <a:bodyPr/>
                    <a:lstStyle/>
                    <a:p>
                      <a:pPr marL="0" lvl="0" indent="0" rtl="0">
                        <a:spcBef>
                          <a:spcPts val="0"/>
                        </a:spcBef>
                        <a:spcAft>
                          <a:spcPts val="0"/>
                        </a:spcAft>
                        <a:buNone/>
                      </a:pPr>
                      <a:r>
                        <a:rPr lang="en-NZ" sz="800" dirty="0"/>
                        <a:t>paid-search</a:t>
                      </a:r>
                      <a:endParaRPr sz="800" dirty="0"/>
                    </a:p>
                  </a:txBody>
                  <a:tcPr marL="91425" marR="91425" marT="91425" marB="91425"/>
                </a:tc>
                <a:tc>
                  <a:txBody>
                    <a:bodyPr/>
                    <a:lstStyle/>
                    <a:p>
                      <a:pPr marL="0" lvl="0" indent="0" rtl="0">
                        <a:spcBef>
                          <a:spcPts val="0"/>
                        </a:spcBef>
                        <a:spcAft>
                          <a:spcPts val="0"/>
                        </a:spcAft>
                        <a:buNone/>
                      </a:pPr>
                      <a:r>
                        <a:rPr lang="en-NZ" sz="800" dirty="0"/>
                        <a:t>google</a:t>
                      </a:r>
                      <a:endParaRPr sz="800" dirty="0"/>
                    </a:p>
                  </a:txBody>
                  <a:tcPr marL="91425" marR="91425" marT="91425" marB="91425"/>
                </a:tc>
                <a:extLst>
                  <a:ext uri="{0D108BD9-81ED-4DB2-BD59-A6C34878D82A}">
                    <a16:rowId xmlns:a16="http://schemas.microsoft.com/office/drawing/2014/main" val="10004"/>
                  </a:ext>
                </a:extLst>
              </a:tr>
              <a:tr h="214780">
                <a:tc>
                  <a:txBody>
                    <a:bodyPr/>
                    <a:lstStyle/>
                    <a:p>
                      <a:pPr marL="0" lvl="0" indent="0" rtl="0">
                        <a:spcBef>
                          <a:spcPts val="0"/>
                        </a:spcBef>
                        <a:spcAft>
                          <a:spcPts val="0"/>
                        </a:spcAft>
                        <a:buNone/>
                      </a:pPr>
                      <a:r>
                        <a:rPr lang="en-NZ" sz="800" dirty="0" err="1"/>
                        <a:t>retargetting</a:t>
                      </a:r>
                      <a:r>
                        <a:rPr lang="en-NZ" sz="800" dirty="0"/>
                        <a:t>-ad</a:t>
                      </a:r>
                      <a:endParaRPr sz="800" dirty="0"/>
                    </a:p>
                  </a:txBody>
                  <a:tcPr marL="91425" marR="91425" marT="91425" marB="91425"/>
                </a:tc>
                <a:tc>
                  <a:txBody>
                    <a:bodyPr/>
                    <a:lstStyle/>
                    <a:p>
                      <a:pPr marL="0" lvl="0" indent="0" rtl="0">
                        <a:spcBef>
                          <a:spcPts val="0"/>
                        </a:spcBef>
                        <a:spcAft>
                          <a:spcPts val="0"/>
                        </a:spcAft>
                        <a:buNone/>
                      </a:pPr>
                      <a:r>
                        <a:rPr lang="en-NZ" sz="800" dirty="0" err="1"/>
                        <a:t>facebook</a:t>
                      </a:r>
                      <a:endParaRPr sz="800" dirty="0"/>
                    </a:p>
                  </a:txBody>
                  <a:tcPr marL="91425" marR="91425" marT="91425" marB="91425"/>
                </a:tc>
                <a:extLst>
                  <a:ext uri="{0D108BD9-81ED-4DB2-BD59-A6C34878D82A}">
                    <a16:rowId xmlns:a16="http://schemas.microsoft.com/office/drawing/2014/main" val="2387469149"/>
                  </a:ext>
                </a:extLst>
              </a:tr>
              <a:tr h="214780">
                <a:tc>
                  <a:txBody>
                    <a:bodyPr/>
                    <a:lstStyle/>
                    <a:p>
                      <a:pPr marL="0" lvl="0" indent="0" rtl="0">
                        <a:spcBef>
                          <a:spcPts val="0"/>
                        </a:spcBef>
                        <a:spcAft>
                          <a:spcPts val="0"/>
                        </a:spcAft>
                        <a:buNone/>
                      </a:pPr>
                      <a:r>
                        <a:rPr lang="en-NZ" sz="800" dirty="0" err="1"/>
                        <a:t>retargetting</a:t>
                      </a:r>
                      <a:r>
                        <a:rPr lang="en-NZ" sz="800" dirty="0"/>
                        <a:t>-campaign</a:t>
                      </a:r>
                      <a:endParaRPr sz="800" dirty="0"/>
                    </a:p>
                  </a:txBody>
                  <a:tcPr marL="91425" marR="91425" marT="91425" marB="91425"/>
                </a:tc>
                <a:tc>
                  <a:txBody>
                    <a:bodyPr/>
                    <a:lstStyle/>
                    <a:p>
                      <a:pPr marL="0" lvl="0" indent="0" rtl="0">
                        <a:spcBef>
                          <a:spcPts val="0"/>
                        </a:spcBef>
                        <a:spcAft>
                          <a:spcPts val="0"/>
                        </a:spcAft>
                        <a:buNone/>
                      </a:pPr>
                      <a:r>
                        <a:rPr lang="en-NZ" sz="800" dirty="0"/>
                        <a:t>email</a:t>
                      </a:r>
                      <a:endParaRPr sz="800" dirty="0"/>
                    </a:p>
                  </a:txBody>
                  <a:tcPr marL="91425" marR="91425" marT="91425" marB="91425"/>
                </a:tc>
                <a:extLst>
                  <a:ext uri="{0D108BD9-81ED-4DB2-BD59-A6C34878D82A}">
                    <a16:rowId xmlns:a16="http://schemas.microsoft.com/office/drawing/2014/main" val="3049663400"/>
                  </a:ext>
                </a:extLst>
              </a:tr>
              <a:tr h="214780">
                <a:tc>
                  <a:txBody>
                    <a:bodyPr/>
                    <a:lstStyle/>
                    <a:p>
                      <a:pPr marL="0" lvl="0" indent="0" rtl="0">
                        <a:spcBef>
                          <a:spcPts val="0"/>
                        </a:spcBef>
                        <a:spcAft>
                          <a:spcPts val="0"/>
                        </a:spcAft>
                        <a:buNone/>
                      </a:pPr>
                      <a:r>
                        <a:rPr lang="en-NZ" sz="800" dirty="0"/>
                        <a:t>ten-crazy-cool-</a:t>
                      </a:r>
                      <a:r>
                        <a:rPr lang="en-NZ" sz="800" dirty="0" err="1"/>
                        <a:t>tshirts</a:t>
                      </a:r>
                      <a:r>
                        <a:rPr lang="en-NZ" sz="800" dirty="0"/>
                        <a:t>-facts</a:t>
                      </a:r>
                      <a:endParaRPr sz="800" dirty="0"/>
                    </a:p>
                  </a:txBody>
                  <a:tcPr marL="91425" marR="91425" marT="91425" marB="91425"/>
                </a:tc>
                <a:tc>
                  <a:txBody>
                    <a:bodyPr/>
                    <a:lstStyle/>
                    <a:p>
                      <a:pPr marL="0" lvl="0" indent="0" rtl="0">
                        <a:spcBef>
                          <a:spcPts val="0"/>
                        </a:spcBef>
                        <a:spcAft>
                          <a:spcPts val="0"/>
                        </a:spcAft>
                        <a:buNone/>
                      </a:pPr>
                      <a:r>
                        <a:rPr lang="en-NZ" sz="800" dirty="0" err="1"/>
                        <a:t>buzzfeed</a:t>
                      </a:r>
                      <a:endParaRPr sz="800" dirty="0"/>
                    </a:p>
                  </a:txBody>
                  <a:tcPr marL="91425" marR="91425" marT="91425" marB="91425"/>
                </a:tc>
                <a:extLst>
                  <a:ext uri="{0D108BD9-81ED-4DB2-BD59-A6C34878D82A}">
                    <a16:rowId xmlns:a16="http://schemas.microsoft.com/office/drawing/2014/main" val="3206921825"/>
                  </a:ext>
                </a:extLst>
              </a:tr>
              <a:tr h="214780">
                <a:tc>
                  <a:txBody>
                    <a:bodyPr/>
                    <a:lstStyle/>
                    <a:p>
                      <a:pPr marL="0" lvl="0" indent="0" rtl="0">
                        <a:spcBef>
                          <a:spcPts val="0"/>
                        </a:spcBef>
                        <a:spcAft>
                          <a:spcPts val="0"/>
                        </a:spcAft>
                        <a:buNone/>
                      </a:pPr>
                      <a:r>
                        <a:rPr lang="en-NZ" sz="800" dirty="0"/>
                        <a:t>weekly-newsletter</a:t>
                      </a:r>
                      <a:endParaRPr sz="800" dirty="0"/>
                    </a:p>
                  </a:txBody>
                  <a:tcPr marL="91425" marR="91425" marT="91425" marB="91425"/>
                </a:tc>
                <a:tc>
                  <a:txBody>
                    <a:bodyPr/>
                    <a:lstStyle/>
                    <a:p>
                      <a:pPr marL="0" lvl="0" indent="0" rtl="0">
                        <a:spcBef>
                          <a:spcPts val="0"/>
                        </a:spcBef>
                        <a:spcAft>
                          <a:spcPts val="0"/>
                        </a:spcAft>
                        <a:buNone/>
                      </a:pPr>
                      <a:r>
                        <a:rPr lang="en-NZ" sz="800" dirty="0"/>
                        <a:t>email</a:t>
                      </a:r>
                      <a:endParaRPr sz="800" dirty="0"/>
                    </a:p>
                  </a:txBody>
                  <a:tcPr marL="91425" marR="91425" marT="91425" marB="91425"/>
                </a:tc>
                <a:extLst>
                  <a:ext uri="{0D108BD9-81ED-4DB2-BD59-A6C34878D82A}">
                    <a16:rowId xmlns:a16="http://schemas.microsoft.com/office/drawing/2014/main" val="634284329"/>
                  </a:ext>
                </a:extLst>
              </a:tr>
            </a:tbl>
          </a:graphicData>
        </a:graphic>
      </p:graphicFrame>
      <p:graphicFrame>
        <p:nvGraphicFramePr>
          <p:cNvPr id="6" name="Shape 325">
            <a:extLst>
              <a:ext uri="{FF2B5EF4-FFF2-40B4-BE49-F238E27FC236}">
                <a16:creationId xmlns:a16="http://schemas.microsoft.com/office/drawing/2014/main" id="{DDACA3E8-EB7F-4EA1-81A4-C9E3F6E31DB6}"/>
              </a:ext>
            </a:extLst>
          </p:cNvPr>
          <p:cNvGraphicFramePr/>
          <p:nvPr>
            <p:extLst>
              <p:ext uri="{D42A27DB-BD31-4B8C-83A1-F6EECF244321}">
                <p14:modId xmlns:p14="http://schemas.microsoft.com/office/powerpoint/2010/main" val="492524745"/>
              </p:ext>
            </p:extLst>
          </p:nvPr>
        </p:nvGraphicFramePr>
        <p:xfrm>
          <a:off x="3477258" y="2969968"/>
          <a:ext cx="1107820" cy="1554330"/>
        </p:xfrm>
        <a:graphic>
          <a:graphicData uri="http://schemas.openxmlformats.org/drawingml/2006/table">
            <a:tbl>
              <a:tblPr>
                <a:noFill/>
                <a:tableStyleId>{8628B589-4659-4227-9C68-565DD4A46BFE}</a:tableStyleId>
              </a:tblPr>
              <a:tblGrid>
                <a:gridCol w="1107820">
                  <a:extLst>
                    <a:ext uri="{9D8B030D-6E8A-4147-A177-3AD203B41FA5}">
                      <a16:colId xmlns:a16="http://schemas.microsoft.com/office/drawing/2014/main" val="20001"/>
                    </a:ext>
                  </a:extLst>
                </a:gridCol>
              </a:tblGrid>
              <a:tr h="236260">
                <a:tc>
                  <a:txBody>
                    <a:bodyPr/>
                    <a:lstStyle/>
                    <a:p>
                      <a:pPr marL="0" lvl="0" indent="0" rtl="0">
                        <a:spcBef>
                          <a:spcPts val="0"/>
                        </a:spcBef>
                        <a:spcAft>
                          <a:spcPts val="0"/>
                        </a:spcAft>
                        <a:buNone/>
                      </a:pPr>
                      <a:r>
                        <a:rPr lang="en" sz="1000" b="1" dirty="0">
                          <a:solidFill>
                            <a:srgbClr val="FFFFFF"/>
                          </a:solidFill>
                        </a:rPr>
                        <a:t>page_name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14780">
                <a:tc>
                  <a:txBody>
                    <a:bodyPr/>
                    <a:lstStyle/>
                    <a:p>
                      <a:pPr marL="0" lvl="0" indent="0" rtl="0">
                        <a:spcBef>
                          <a:spcPts val="0"/>
                        </a:spcBef>
                        <a:spcAft>
                          <a:spcPts val="0"/>
                        </a:spcAft>
                        <a:buNone/>
                      </a:pPr>
                      <a:r>
                        <a:rPr lang="en-NZ" sz="800" dirty="0"/>
                        <a:t>1 - </a:t>
                      </a:r>
                      <a:r>
                        <a:rPr lang="en-NZ" sz="800" dirty="0" err="1"/>
                        <a:t>landing_page</a:t>
                      </a:r>
                      <a:endParaRPr sz="800" dirty="0"/>
                    </a:p>
                  </a:txBody>
                  <a:tcPr marL="91425" marR="91425" marT="91425" marB="91425"/>
                </a:tc>
                <a:extLst>
                  <a:ext uri="{0D108BD9-81ED-4DB2-BD59-A6C34878D82A}">
                    <a16:rowId xmlns:a16="http://schemas.microsoft.com/office/drawing/2014/main" val="10001"/>
                  </a:ext>
                </a:extLst>
              </a:tr>
              <a:tr h="214780">
                <a:tc>
                  <a:txBody>
                    <a:bodyPr/>
                    <a:lstStyle/>
                    <a:p>
                      <a:pPr marL="0" lvl="0" indent="0" rtl="0">
                        <a:spcBef>
                          <a:spcPts val="0"/>
                        </a:spcBef>
                        <a:spcAft>
                          <a:spcPts val="0"/>
                        </a:spcAft>
                        <a:buNone/>
                      </a:pPr>
                      <a:r>
                        <a:rPr lang="en-NZ" sz="800" dirty="0"/>
                        <a:t>2 - </a:t>
                      </a:r>
                      <a:r>
                        <a:rPr lang="en-NZ" sz="800" dirty="0" err="1"/>
                        <a:t>shopping_cart</a:t>
                      </a:r>
                      <a:endParaRPr sz="800" dirty="0"/>
                    </a:p>
                  </a:txBody>
                  <a:tcPr marL="91425" marR="91425" marT="91425" marB="91425"/>
                </a:tc>
                <a:extLst>
                  <a:ext uri="{0D108BD9-81ED-4DB2-BD59-A6C34878D82A}">
                    <a16:rowId xmlns:a16="http://schemas.microsoft.com/office/drawing/2014/main" val="10002"/>
                  </a:ext>
                </a:extLst>
              </a:tr>
              <a:tr h="214780">
                <a:tc>
                  <a:txBody>
                    <a:bodyPr/>
                    <a:lstStyle/>
                    <a:p>
                      <a:pPr marL="0" lvl="0" indent="0" rtl="0">
                        <a:spcBef>
                          <a:spcPts val="0"/>
                        </a:spcBef>
                        <a:spcAft>
                          <a:spcPts val="0"/>
                        </a:spcAft>
                        <a:buNone/>
                      </a:pPr>
                      <a:r>
                        <a:rPr lang="en-NZ" sz="800" dirty="0"/>
                        <a:t>3 - checkout</a:t>
                      </a:r>
                      <a:endParaRPr sz="800" dirty="0"/>
                    </a:p>
                  </a:txBody>
                  <a:tcPr marL="91425" marR="91425" marT="91425" marB="91425"/>
                </a:tc>
                <a:extLst>
                  <a:ext uri="{0D108BD9-81ED-4DB2-BD59-A6C34878D82A}">
                    <a16:rowId xmlns:a16="http://schemas.microsoft.com/office/drawing/2014/main" val="10003"/>
                  </a:ext>
                </a:extLst>
              </a:tr>
              <a:tr h="214780">
                <a:tc>
                  <a:txBody>
                    <a:bodyPr/>
                    <a:lstStyle/>
                    <a:p>
                      <a:pPr marL="0" lvl="0" indent="0" rtl="0">
                        <a:spcBef>
                          <a:spcPts val="0"/>
                        </a:spcBef>
                        <a:spcAft>
                          <a:spcPts val="0"/>
                        </a:spcAft>
                        <a:buNone/>
                      </a:pPr>
                      <a:r>
                        <a:rPr lang="en-NZ" sz="800" dirty="0"/>
                        <a:t>4 - purchase</a:t>
                      </a:r>
                      <a:endParaRPr sz="800"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r>
              <a:rPr lang="en" sz="4800" dirty="0">
                <a:solidFill>
                  <a:schemeClr val="lt1"/>
                </a:solidFill>
                <a:latin typeface="Roboto Black"/>
                <a:ea typeface="Roboto Black"/>
                <a:cs typeface="Roboto Black"/>
                <a:sym typeface="Roboto Black"/>
              </a:rPr>
              <a:t>2. </a:t>
            </a:r>
            <a:r>
              <a:rPr lang="en-NZ" sz="4800" dirty="0">
                <a:solidFill>
                  <a:schemeClr val="lt1"/>
                </a:solidFill>
                <a:latin typeface="Roboto Black"/>
                <a:ea typeface="Roboto Black"/>
                <a:cs typeface="Roboto Black"/>
                <a:sym typeface="Roboto Black"/>
              </a:rPr>
              <a:t>What is the user journey?</a:t>
            </a:r>
          </a:p>
          <a:p>
            <a:pPr marL="0" lvl="0" indent="0" algn="ctr" rtl="0">
              <a:spcBef>
                <a:spcPts val="0"/>
              </a:spcBef>
              <a:spcAft>
                <a:spcPts val="0"/>
              </a:spcAft>
              <a:buNone/>
            </a:pPr>
            <a:endParaRPr dirty="0"/>
          </a:p>
        </p:txBody>
      </p:sp>
    </p:spTree>
    <p:extLst>
      <p:ext uri="{BB962C8B-B14F-4D97-AF65-F5344CB8AC3E}">
        <p14:creationId xmlns:p14="http://schemas.microsoft.com/office/powerpoint/2010/main" val="3328016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2.1 </a:t>
            </a:r>
            <a:r>
              <a:rPr lang="en-NZ" sz="2400" b="1" dirty="0">
                <a:solidFill>
                  <a:srgbClr val="295269"/>
                </a:solidFill>
                <a:latin typeface="Roboto"/>
                <a:ea typeface="Roboto"/>
                <a:cs typeface="Roboto"/>
                <a:sym typeface="Roboto"/>
              </a:rPr>
              <a:t>How many first touches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4775063" y="1151336"/>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1200" dirty="0">
                <a:latin typeface="Courier New"/>
                <a:ea typeface="Courier New"/>
                <a:cs typeface="Courier New"/>
                <a:sym typeface="Courier New"/>
              </a:rPr>
              <a:t>WITH </a:t>
            </a:r>
            <a:r>
              <a:rPr lang="en-NZ" sz="1200" dirty="0" err="1">
                <a:latin typeface="Courier New"/>
                <a:ea typeface="Courier New"/>
                <a:cs typeface="Courier New"/>
                <a:sym typeface="Courier New"/>
              </a:rPr>
              <a:t>first_touch</a:t>
            </a:r>
            <a:r>
              <a:rPr lang="en-NZ" sz="1200" dirty="0">
                <a:latin typeface="Courier New"/>
                <a:ea typeface="Courier New"/>
                <a:cs typeface="Courier New"/>
                <a:sym typeface="Courier New"/>
              </a:rPr>
              <a:t> AS (</a:t>
            </a:r>
          </a:p>
          <a:p>
            <a:pPr lvl="0">
              <a:buClr>
                <a:schemeClr val="dk1"/>
              </a:buClr>
              <a:buSzPts val="1100"/>
            </a:pPr>
            <a:r>
              <a:rPr lang="en-NZ" sz="1200" dirty="0">
                <a:latin typeface="Courier New"/>
                <a:ea typeface="Courier New"/>
                <a:cs typeface="Courier New"/>
                <a:sym typeface="Courier New"/>
              </a:rPr>
              <a:t>    SELECT </a:t>
            </a:r>
            <a:r>
              <a:rPr lang="en-NZ" sz="1200" dirty="0" err="1">
                <a:latin typeface="Courier New"/>
                <a:ea typeface="Courier New"/>
                <a:cs typeface="Courier New"/>
                <a:sym typeface="Courier New"/>
              </a:rPr>
              <a:t>user_id</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MIN(timestamp) as </a:t>
            </a:r>
            <a:r>
              <a:rPr lang="en-NZ" sz="1200" dirty="0" err="1">
                <a:latin typeface="Courier New"/>
                <a:ea typeface="Courier New"/>
                <a:cs typeface="Courier New"/>
                <a:sym typeface="Courier New"/>
              </a:rPr>
              <a:t>first_touch_at</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FROM </a:t>
            </a:r>
            <a:r>
              <a:rPr lang="en-NZ" sz="1200" dirty="0" err="1">
                <a:latin typeface="Courier New"/>
                <a:ea typeface="Courier New"/>
                <a:cs typeface="Courier New"/>
                <a:sym typeface="Courier New"/>
              </a:rPr>
              <a:t>page_visits</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GROUP BY </a:t>
            </a:r>
            <a:r>
              <a:rPr lang="en-NZ" sz="1200" dirty="0" err="1">
                <a:latin typeface="Courier New"/>
                <a:ea typeface="Courier New"/>
                <a:cs typeface="Courier New"/>
                <a:sym typeface="Courier New"/>
              </a:rPr>
              <a:t>user_id</a:t>
            </a:r>
            <a:r>
              <a:rPr lang="en-NZ" sz="1200" dirty="0">
                <a:latin typeface="Courier New"/>
                <a:ea typeface="Courier New"/>
                <a:cs typeface="Courier New"/>
                <a:sym typeface="Courier New"/>
              </a:rPr>
              <a:t>),</a:t>
            </a:r>
          </a:p>
          <a:p>
            <a:pPr lvl="0">
              <a:buClr>
                <a:schemeClr val="dk1"/>
              </a:buClr>
              <a:buSzPts val="1100"/>
            </a:pPr>
            <a:r>
              <a:rPr lang="en-NZ" sz="1200" dirty="0" err="1">
                <a:latin typeface="Courier New"/>
                <a:ea typeface="Courier New"/>
                <a:cs typeface="Courier New"/>
                <a:sym typeface="Courier New"/>
              </a:rPr>
              <a:t>joint_table</a:t>
            </a:r>
            <a:r>
              <a:rPr lang="en-NZ" sz="1200" dirty="0">
                <a:latin typeface="Courier New"/>
                <a:ea typeface="Courier New"/>
                <a:cs typeface="Courier New"/>
                <a:sym typeface="Courier New"/>
              </a:rPr>
              <a:t> AS (</a:t>
            </a:r>
          </a:p>
          <a:p>
            <a:pPr lvl="0">
              <a:buClr>
                <a:schemeClr val="dk1"/>
              </a:buClr>
              <a:buSzPts val="1100"/>
            </a:pPr>
            <a:r>
              <a:rPr lang="en-NZ" sz="1200" dirty="0">
                <a:latin typeface="Courier New"/>
                <a:ea typeface="Courier New"/>
                <a:cs typeface="Courier New"/>
                <a:sym typeface="Courier New"/>
              </a:rPr>
              <a:t>  SELECT </a:t>
            </a:r>
            <a:r>
              <a:rPr lang="en-NZ" sz="1200" dirty="0" err="1">
                <a:latin typeface="Courier New"/>
                <a:ea typeface="Courier New"/>
                <a:cs typeface="Courier New"/>
                <a:sym typeface="Courier New"/>
              </a:rPr>
              <a:t>ft.user_id</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ft.first_touch_at</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pv.utm_source</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pv.utm_campaign</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FROM </a:t>
            </a:r>
            <a:r>
              <a:rPr lang="en-NZ" sz="1200" dirty="0" err="1">
                <a:latin typeface="Courier New"/>
                <a:ea typeface="Courier New"/>
                <a:cs typeface="Courier New"/>
                <a:sym typeface="Courier New"/>
              </a:rPr>
              <a:t>first_touch</a:t>
            </a:r>
            <a:r>
              <a:rPr lang="en-NZ" sz="1200" dirty="0">
                <a:latin typeface="Courier New"/>
                <a:ea typeface="Courier New"/>
                <a:cs typeface="Courier New"/>
                <a:sym typeface="Courier New"/>
              </a:rPr>
              <a:t> ft</a:t>
            </a:r>
          </a:p>
          <a:p>
            <a:pPr lvl="0">
              <a:buClr>
                <a:schemeClr val="dk1"/>
              </a:buClr>
              <a:buSzPts val="1100"/>
            </a:pPr>
            <a:r>
              <a:rPr lang="en-NZ" sz="1200" dirty="0">
                <a:latin typeface="Courier New"/>
                <a:ea typeface="Courier New"/>
                <a:cs typeface="Courier New"/>
                <a:sym typeface="Courier New"/>
              </a:rPr>
              <a:t>JOIN </a:t>
            </a:r>
            <a:r>
              <a:rPr lang="en-NZ" sz="1200" dirty="0" err="1">
                <a:latin typeface="Courier New"/>
                <a:ea typeface="Courier New"/>
                <a:cs typeface="Courier New"/>
                <a:sym typeface="Courier New"/>
              </a:rPr>
              <a:t>page_visits</a:t>
            </a: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pv</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ON </a:t>
            </a:r>
            <a:r>
              <a:rPr lang="en-NZ" sz="1200" dirty="0" err="1">
                <a:latin typeface="Courier New"/>
                <a:ea typeface="Courier New"/>
                <a:cs typeface="Courier New"/>
                <a:sym typeface="Courier New"/>
              </a:rPr>
              <a:t>ft.user_id</a:t>
            </a:r>
            <a:r>
              <a:rPr lang="en-NZ" sz="1200" dirty="0">
                <a:latin typeface="Courier New"/>
                <a:ea typeface="Courier New"/>
                <a:cs typeface="Courier New"/>
                <a:sym typeface="Courier New"/>
              </a:rPr>
              <a:t> = </a:t>
            </a:r>
            <a:r>
              <a:rPr lang="en-NZ" sz="1200" dirty="0" err="1">
                <a:latin typeface="Courier New"/>
                <a:ea typeface="Courier New"/>
                <a:cs typeface="Courier New"/>
                <a:sym typeface="Courier New"/>
              </a:rPr>
              <a:t>pv.user_id</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AND </a:t>
            </a:r>
            <a:r>
              <a:rPr lang="en-NZ" sz="1200" dirty="0" err="1">
                <a:latin typeface="Courier New"/>
                <a:ea typeface="Courier New"/>
                <a:cs typeface="Courier New"/>
                <a:sym typeface="Courier New"/>
              </a:rPr>
              <a:t>ft.first_touch_at</a:t>
            </a:r>
            <a:r>
              <a:rPr lang="en-NZ" sz="1200" dirty="0">
                <a:latin typeface="Courier New"/>
                <a:ea typeface="Courier New"/>
                <a:cs typeface="Courier New"/>
                <a:sym typeface="Courier New"/>
              </a:rPr>
              <a:t> = </a:t>
            </a:r>
            <a:r>
              <a:rPr lang="en-NZ" sz="1200" dirty="0" err="1">
                <a:latin typeface="Courier New"/>
                <a:ea typeface="Courier New"/>
                <a:cs typeface="Courier New"/>
                <a:sym typeface="Courier New"/>
              </a:rPr>
              <a:t>pv.timestamp</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SELECT </a:t>
            </a:r>
            <a:r>
              <a:rPr lang="en-NZ" sz="1200" dirty="0" err="1">
                <a:latin typeface="Courier New"/>
                <a:ea typeface="Courier New"/>
                <a:cs typeface="Courier New"/>
                <a:sym typeface="Courier New"/>
              </a:rPr>
              <a:t>utm_campaign</a:t>
            </a:r>
            <a:r>
              <a:rPr lang="en-NZ" sz="1200" dirty="0">
                <a:latin typeface="Courier New"/>
                <a:ea typeface="Courier New"/>
                <a:cs typeface="Courier New"/>
                <a:sym typeface="Courier New"/>
              </a:rPr>
              <a:t>, COUNT(</a:t>
            </a:r>
            <a:r>
              <a:rPr lang="en-NZ" sz="1200" dirty="0" err="1">
                <a:latin typeface="Courier New"/>
                <a:ea typeface="Courier New"/>
                <a:cs typeface="Courier New"/>
                <a:sym typeface="Courier New"/>
              </a:rPr>
              <a:t>first_touch_at</a:t>
            </a:r>
            <a:r>
              <a:rPr lang="en-NZ" sz="1200" dirty="0">
                <a:latin typeface="Courier New"/>
                <a:ea typeface="Courier New"/>
                <a:cs typeface="Courier New"/>
                <a:sym typeface="Courier New"/>
              </a:rPr>
              <a:t>) AS '</a:t>
            </a:r>
            <a:r>
              <a:rPr lang="en-NZ" sz="1200" dirty="0" err="1">
                <a:latin typeface="Courier New"/>
                <a:ea typeface="Courier New"/>
                <a:cs typeface="Courier New"/>
                <a:sym typeface="Courier New"/>
              </a:rPr>
              <a:t>number_first_touch</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FROM </a:t>
            </a:r>
            <a:r>
              <a:rPr lang="en-NZ" sz="1200" dirty="0" err="1">
                <a:latin typeface="Courier New"/>
                <a:ea typeface="Courier New"/>
                <a:cs typeface="Courier New"/>
                <a:sym typeface="Courier New"/>
              </a:rPr>
              <a:t>joint_table</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GROUP BY </a:t>
            </a:r>
            <a:r>
              <a:rPr lang="en-NZ" sz="1200" dirty="0" err="1">
                <a:latin typeface="Courier New"/>
                <a:ea typeface="Courier New"/>
                <a:cs typeface="Courier New"/>
                <a:sym typeface="Courier New"/>
              </a:rPr>
              <a:t>utm_campaign</a:t>
            </a:r>
            <a:r>
              <a:rPr lang="en-NZ" sz="1200" dirty="0">
                <a:latin typeface="Courier New"/>
                <a:ea typeface="Courier New"/>
                <a:cs typeface="Courier New"/>
                <a:sym typeface="Courier New"/>
              </a:rPr>
              <a:t>;</a:t>
            </a:r>
            <a:endParaRPr sz="1200" dirty="0">
              <a:latin typeface="Courier New"/>
              <a:ea typeface="Courier New"/>
              <a:cs typeface="Courier New"/>
              <a:sym typeface="Courier New"/>
            </a:endParaRPr>
          </a:p>
        </p:txBody>
      </p:sp>
      <p:graphicFrame>
        <p:nvGraphicFramePr>
          <p:cNvPr id="325" name="Shape 325"/>
          <p:cNvGraphicFramePr/>
          <p:nvPr>
            <p:extLst>
              <p:ext uri="{D42A27DB-BD31-4B8C-83A1-F6EECF244321}">
                <p14:modId xmlns:p14="http://schemas.microsoft.com/office/powerpoint/2010/main" val="3457942933"/>
              </p:ext>
            </p:extLst>
          </p:nvPr>
        </p:nvGraphicFramePr>
        <p:xfrm>
          <a:off x="422525" y="2751242"/>
          <a:ext cx="4149475" cy="2099633"/>
        </p:xfrm>
        <a:graphic>
          <a:graphicData uri="http://schemas.openxmlformats.org/drawingml/2006/table">
            <a:tbl>
              <a:tblPr>
                <a:noFill/>
                <a:tableStyleId>{8628B589-4659-4227-9C68-565DD4A46BFE}</a:tableStyleId>
              </a:tblPr>
              <a:tblGrid>
                <a:gridCol w="2543826">
                  <a:extLst>
                    <a:ext uri="{9D8B030D-6E8A-4147-A177-3AD203B41FA5}">
                      <a16:colId xmlns:a16="http://schemas.microsoft.com/office/drawing/2014/main" val="20000"/>
                    </a:ext>
                  </a:extLst>
                </a:gridCol>
                <a:gridCol w="1605649">
                  <a:extLst>
                    <a:ext uri="{9D8B030D-6E8A-4147-A177-3AD203B41FA5}">
                      <a16:colId xmlns:a16="http://schemas.microsoft.com/office/drawing/2014/main" val="20001"/>
                    </a:ext>
                  </a:extLst>
                </a:gridCol>
              </a:tblGrid>
              <a:tr h="452865">
                <a:tc>
                  <a:txBody>
                    <a:bodyPr/>
                    <a:lstStyle/>
                    <a:p>
                      <a:pPr marL="0" lvl="0" indent="0" rtl="0">
                        <a:spcBef>
                          <a:spcPts val="0"/>
                        </a:spcBef>
                        <a:spcAft>
                          <a:spcPts val="0"/>
                        </a:spcAft>
                        <a:buNone/>
                      </a:pPr>
                      <a:r>
                        <a:rPr lang="en" sz="1000" b="1" dirty="0">
                          <a:solidFill>
                            <a:srgbClr val="FFFFFF"/>
                          </a:solidFill>
                        </a:rPr>
                        <a:t>utm_campaign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number_first_touch</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411692">
                <a:tc>
                  <a:txBody>
                    <a:bodyPr/>
                    <a:lstStyle/>
                    <a:p>
                      <a:pPr marL="0" lvl="0" indent="0" rtl="0">
                        <a:spcBef>
                          <a:spcPts val="0"/>
                        </a:spcBef>
                        <a:spcAft>
                          <a:spcPts val="0"/>
                        </a:spcAft>
                        <a:buNone/>
                      </a:pPr>
                      <a:r>
                        <a:rPr lang="en-NZ" sz="800" dirty="0"/>
                        <a:t>cool-</a:t>
                      </a:r>
                      <a:r>
                        <a:rPr lang="en-NZ" sz="800" dirty="0" err="1"/>
                        <a:t>tshirts</a:t>
                      </a:r>
                      <a:r>
                        <a:rPr lang="en-NZ" sz="800" dirty="0"/>
                        <a:t>-search</a:t>
                      </a:r>
                      <a:endParaRPr sz="800" dirty="0"/>
                    </a:p>
                  </a:txBody>
                  <a:tcPr marL="91425" marR="91425" marT="91425" marB="91425"/>
                </a:tc>
                <a:tc>
                  <a:txBody>
                    <a:bodyPr/>
                    <a:lstStyle/>
                    <a:p>
                      <a:pPr marL="0" lvl="0" indent="0" rtl="0">
                        <a:spcBef>
                          <a:spcPts val="0"/>
                        </a:spcBef>
                        <a:spcAft>
                          <a:spcPts val="0"/>
                        </a:spcAft>
                        <a:buNone/>
                      </a:pPr>
                      <a:r>
                        <a:rPr lang="en-NZ" sz="800" dirty="0"/>
                        <a:t>169</a:t>
                      </a:r>
                      <a:endParaRPr sz="800" dirty="0"/>
                    </a:p>
                  </a:txBody>
                  <a:tcPr marL="91425" marR="91425" marT="91425" marB="91425"/>
                </a:tc>
                <a:extLst>
                  <a:ext uri="{0D108BD9-81ED-4DB2-BD59-A6C34878D82A}">
                    <a16:rowId xmlns:a16="http://schemas.microsoft.com/office/drawing/2014/main" val="10001"/>
                  </a:ext>
                </a:extLst>
              </a:tr>
              <a:tr h="411692">
                <a:tc>
                  <a:txBody>
                    <a:bodyPr/>
                    <a:lstStyle/>
                    <a:p>
                      <a:pPr marL="0" lvl="0" indent="0" rtl="0">
                        <a:spcBef>
                          <a:spcPts val="0"/>
                        </a:spcBef>
                        <a:spcAft>
                          <a:spcPts val="0"/>
                        </a:spcAft>
                        <a:buNone/>
                      </a:pPr>
                      <a:r>
                        <a:rPr lang="en-NZ" sz="800" dirty="0"/>
                        <a:t>getting-to-know-cool-</a:t>
                      </a:r>
                      <a:r>
                        <a:rPr lang="en-NZ" sz="800" dirty="0" err="1"/>
                        <a:t>tshirts</a:t>
                      </a:r>
                      <a:endParaRPr sz="800" dirty="0"/>
                    </a:p>
                  </a:txBody>
                  <a:tcPr marL="91425" marR="91425" marT="91425" marB="91425"/>
                </a:tc>
                <a:tc>
                  <a:txBody>
                    <a:bodyPr/>
                    <a:lstStyle/>
                    <a:p>
                      <a:pPr marL="0" lvl="0" indent="0" rtl="0">
                        <a:spcBef>
                          <a:spcPts val="0"/>
                        </a:spcBef>
                        <a:spcAft>
                          <a:spcPts val="0"/>
                        </a:spcAft>
                        <a:buNone/>
                      </a:pPr>
                      <a:r>
                        <a:rPr lang="en-NZ" sz="800" dirty="0"/>
                        <a:t>612</a:t>
                      </a:r>
                      <a:endParaRPr sz="800" dirty="0"/>
                    </a:p>
                  </a:txBody>
                  <a:tcPr marL="91425" marR="91425" marT="91425" marB="91425"/>
                </a:tc>
                <a:extLst>
                  <a:ext uri="{0D108BD9-81ED-4DB2-BD59-A6C34878D82A}">
                    <a16:rowId xmlns:a16="http://schemas.microsoft.com/office/drawing/2014/main" val="10002"/>
                  </a:ext>
                </a:extLst>
              </a:tr>
              <a:tr h="411692">
                <a:tc>
                  <a:txBody>
                    <a:bodyPr/>
                    <a:lstStyle/>
                    <a:p>
                      <a:pPr marL="0" lvl="0" indent="0" rtl="0">
                        <a:spcBef>
                          <a:spcPts val="0"/>
                        </a:spcBef>
                        <a:spcAft>
                          <a:spcPts val="0"/>
                        </a:spcAft>
                        <a:buNone/>
                      </a:pPr>
                      <a:r>
                        <a:rPr lang="en-NZ" sz="800" dirty="0"/>
                        <a:t>interview-with-cool-</a:t>
                      </a:r>
                      <a:r>
                        <a:rPr lang="en-NZ" sz="800" dirty="0" err="1"/>
                        <a:t>tshirts</a:t>
                      </a:r>
                      <a:r>
                        <a:rPr lang="en-NZ" sz="800" dirty="0"/>
                        <a:t>-founder</a:t>
                      </a:r>
                      <a:endParaRPr sz="800" dirty="0"/>
                    </a:p>
                  </a:txBody>
                  <a:tcPr marL="91425" marR="91425" marT="91425" marB="91425"/>
                </a:tc>
                <a:tc>
                  <a:txBody>
                    <a:bodyPr/>
                    <a:lstStyle/>
                    <a:p>
                      <a:pPr marL="0" lvl="0" indent="0" rtl="0">
                        <a:spcBef>
                          <a:spcPts val="0"/>
                        </a:spcBef>
                        <a:spcAft>
                          <a:spcPts val="0"/>
                        </a:spcAft>
                        <a:buNone/>
                      </a:pPr>
                      <a:r>
                        <a:rPr lang="en-NZ" sz="800" dirty="0"/>
                        <a:t>622</a:t>
                      </a:r>
                      <a:endParaRPr sz="800" dirty="0"/>
                    </a:p>
                  </a:txBody>
                  <a:tcPr marL="91425" marR="91425" marT="91425" marB="91425"/>
                </a:tc>
                <a:extLst>
                  <a:ext uri="{0D108BD9-81ED-4DB2-BD59-A6C34878D82A}">
                    <a16:rowId xmlns:a16="http://schemas.microsoft.com/office/drawing/2014/main" val="10003"/>
                  </a:ext>
                </a:extLst>
              </a:tr>
              <a:tr h="411692">
                <a:tc>
                  <a:txBody>
                    <a:bodyPr/>
                    <a:lstStyle/>
                    <a:p>
                      <a:pPr marL="0" lvl="0" indent="0" rtl="0">
                        <a:spcBef>
                          <a:spcPts val="0"/>
                        </a:spcBef>
                        <a:spcAft>
                          <a:spcPts val="0"/>
                        </a:spcAft>
                        <a:buNone/>
                      </a:pPr>
                      <a:r>
                        <a:rPr lang="en-NZ" sz="800" dirty="0"/>
                        <a:t>ten-crazy-cool-</a:t>
                      </a:r>
                      <a:r>
                        <a:rPr lang="en-NZ" sz="800" dirty="0" err="1"/>
                        <a:t>tshirts</a:t>
                      </a:r>
                      <a:r>
                        <a:rPr lang="en-NZ" sz="800" dirty="0"/>
                        <a:t>-facts</a:t>
                      </a:r>
                      <a:endParaRPr sz="800" dirty="0"/>
                    </a:p>
                  </a:txBody>
                  <a:tcPr marL="91425" marR="91425" marT="91425" marB="91425"/>
                </a:tc>
                <a:tc>
                  <a:txBody>
                    <a:bodyPr/>
                    <a:lstStyle/>
                    <a:p>
                      <a:pPr marL="0" lvl="0" indent="0" rtl="0">
                        <a:spcBef>
                          <a:spcPts val="0"/>
                        </a:spcBef>
                        <a:spcAft>
                          <a:spcPts val="0"/>
                        </a:spcAft>
                        <a:buNone/>
                      </a:pPr>
                      <a:r>
                        <a:rPr lang="en-NZ" sz="800" dirty="0"/>
                        <a:t>576</a:t>
                      </a:r>
                      <a:endParaRPr sz="800" dirty="0"/>
                    </a:p>
                  </a:txBody>
                  <a:tcPr marL="91425" marR="91425" marT="91425" marB="91425"/>
                </a:tc>
                <a:extLst>
                  <a:ext uri="{0D108BD9-81ED-4DB2-BD59-A6C34878D82A}">
                    <a16:rowId xmlns:a16="http://schemas.microsoft.com/office/drawing/2014/main" val="3206921825"/>
                  </a:ext>
                </a:extLst>
              </a:tr>
            </a:tbl>
          </a:graphicData>
        </a:graphic>
      </p:graphicFrame>
      <p:sp>
        <p:nvSpPr>
          <p:cNvPr id="7" name="Shape 324">
            <a:extLst>
              <a:ext uri="{FF2B5EF4-FFF2-40B4-BE49-F238E27FC236}">
                <a16:creationId xmlns:a16="http://schemas.microsoft.com/office/drawing/2014/main" id="{EB0B572A-A67D-4658-AB0A-A223AD062721}"/>
              </a:ext>
            </a:extLst>
          </p:cNvPr>
          <p:cNvSpPr txBox="1"/>
          <p:nvPr/>
        </p:nvSpPr>
        <p:spPr>
          <a:xfrm>
            <a:off x="422525" y="1201325"/>
            <a:ext cx="4149475" cy="115910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NZ" sz="1200" dirty="0">
                <a:latin typeface="Roboto"/>
                <a:ea typeface="Roboto"/>
                <a:cs typeface="Roboto"/>
                <a:sym typeface="Roboto"/>
              </a:rPr>
              <a:t>4 out of the 8 campaigns contributed to first touches. The number of first touches that each campaign is responsible for is listed in the table below.</a:t>
            </a:r>
            <a:endParaRPr sz="1200" dirty="0">
              <a:latin typeface="Roboto"/>
              <a:ea typeface="Roboto"/>
              <a:cs typeface="Roboto"/>
              <a:sym typeface="Roboto"/>
            </a:endParaRPr>
          </a:p>
        </p:txBody>
      </p:sp>
    </p:spTree>
    <p:extLst>
      <p:ext uri="{BB962C8B-B14F-4D97-AF65-F5344CB8AC3E}">
        <p14:creationId xmlns:p14="http://schemas.microsoft.com/office/powerpoint/2010/main" val="4096147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2.2 </a:t>
            </a:r>
            <a:r>
              <a:rPr lang="en-NZ" sz="2400" b="1" dirty="0">
                <a:solidFill>
                  <a:srgbClr val="295269"/>
                </a:solidFill>
                <a:latin typeface="Roboto"/>
                <a:ea typeface="Roboto"/>
                <a:cs typeface="Roboto"/>
                <a:sym typeface="Roboto"/>
              </a:rPr>
              <a:t>How many last touches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4775063" y="1151336"/>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1200" dirty="0">
                <a:latin typeface="Courier New"/>
                <a:ea typeface="Courier New"/>
                <a:cs typeface="Courier New"/>
                <a:sym typeface="Courier New"/>
              </a:rPr>
              <a:t>WITH </a:t>
            </a:r>
            <a:r>
              <a:rPr lang="en-NZ" sz="1200" dirty="0" err="1">
                <a:latin typeface="Courier New"/>
                <a:ea typeface="Courier New"/>
                <a:cs typeface="Courier New"/>
                <a:sym typeface="Courier New"/>
              </a:rPr>
              <a:t>last_touch</a:t>
            </a:r>
            <a:r>
              <a:rPr lang="en-NZ" sz="1200" dirty="0">
                <a:latin typeface="Courier New"/>
                <a:ea typeface="Courier New"/>
                <a:cs typeface="Courier New"/>
                <a:sym typeface="Courier New"/>
              </a:rPr>
              <a:t> AS (</a:t>
            </a:r>
          </a:p>
          <a:p>
            <a:pPr lvl="0">
              <a:buClr>
                <a:schemeClr val="dk1"/>
              </a:buClr>
              <a:buSzPts val="1100"/>
            </a:pPr>
            <a:r>
              <a:rPr lang="en-NZ" sz="1200" dirty="0">
                <a:latin typeface="Courier New"/>
                <a:ea typeface="Courier New"/>
                <a:cs typeface="Courier New"/>
                <a:sym typeface="Courier New"/>
              </a:rPr>
              <a:t>    SELECT </a:t>
            </a:r>
            <a:r>
              <a:rPr lang="en-NZ" sz="1200" dirty="0" err="1">
                <a:latin typeface="Courier New"/>
                <a:ea typeface="Courier New"/>
                <a:cs typeface="Courier New"/>
                <a:sym typeface="Courier New"/>
              </a:rPr>
              <a:t>user_id</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MAX(timestamp) as </a:t>
            </a:r>
            <a:r>
              <a:rPr lang="en-NZ" sz="1200" dirty="0" err="1">
                <a:latin typeface="Courier New"/>
                <a:ea typeface="Courier New"/>
                <a:cs typeface="Courier New"/>
                <a:sym typeface="Courier New"/>
              </a:rPr>
              <a:t>last_touch_at</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FROM </a:t>
            </a:r>
            <a:r>
              <a:rPr lang="en-NZ" sz="1200" dirty="0" err="1">
                <a:latin typeface="Courier New"/>
                <a:ea typeface="Courier New"/>
                <a:cs typeface="Courier New"/>
                <a:sym typeface="Courier New"/>
              </a:rPr>
              <a:t>page_visits</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GROUP BY </a:t>
            </a:r>
            <a:r>
              <a:rPr lang="en-NZ" sz="1200" dirty="0" err="1">
                <a:latin typeface="Courier New"/>
                <a:ea typeface="Courier New"/>
                <a:cs typeface="Courier New"/>
                <a:sym typeface="Courier New"/>
              </a:rPr>
              <a:t>user_id</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joint_table_2 AS (</a:t>
            </a:r>
          </a:p>
          <a:p>
            <a:pPr lvl="0">
              <a:buClr>
                <a:schemeClr val="dk1"/>
              </a:buClr>
              <a:buSzPts val="1100"/>
            </a:pPr>
            <a:r>
              <a:rPr lang="en-NZ" sz="1200" dirty="0">
                <a:latin typeface="Courier New"/>
                <a:ea typeface="Courier New"/>
                <a:cs typeface="Courier New"/>
                <a:sym typeface="Courier New"/>
              </a:rPr>
              <a:t>  SELECT </a:t>
            </a:r>
            <a:r>
              <a:rPr lang="en-NZ" sz="1200" dirty="0" err="1">
                <a:latin typeface="Courier New"/>
                <a:ea typeface="Courier New"/>
                <a:cs typeface="Courier New"/>
                <a:sym typeface="Courier New"/>
              </a:rPr>
              <a:t>lt.user_id</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lt.last_touch_at</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pv.utm_source</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pv.utm_campaign</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FROM </a:t>
            </a:r>
            <a:r>
              <a:rPr lang="en-NZ" sz="1200" dirty="0" err="1">
                <a:latin typeface="Courier New"/>
                <a:ea typeface="Courier New"/>
                <a:cs typeface="Courier New"/>
                <a:sym typeface="Courier New"/>
              </a:rPr>
              <a:t>last_touch</a:t>
            </a: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lt</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JOIN </a:t>
            </a:r>
            <a:r>
              <a:rPr lang="en-NZ" sz="1200" dirty="0" err="1">
                <a:latin typeface="Courier New"/>
                <a:ea typeface="Courier New"/>
                <a:cs typeface="Courier New"/>
                <a:sym typeface="Courier New"/>
              </a:rPr>
              <a:t>page_visits</a:t>
            </a:r>
            <a:r>
              <a:rPr lang="en-NZ" sz="1200" dirty="0">
                <a:latin typeface="Courier New"/>
                <a:ea typeface="Courier New"/>
                <a:cs typeface="Courier New"/>
                <a:sym typeface="Courier New"/>
              </a:rPr>
              <a:t> </a:t>
            </a:r>
            <a:r>
              <a:rPr lang="en-NZ" sz="1200" dirty="0" err="1">
                <a:latin typeface="Courier New"/>
                <a:ea typeface="Courier New"/>
                <a:cs typeface="Courier New"/>
                <a:sym typeface="Courier New"/>
              </a:rPr>
              <a:t>pv</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ON </a:t>
            </a:r>
            <a:r>
              <a:rPr lang="en-NZ" sz="1200" dirty="0" err="1">
                <a:latin typeface="Courier New"/>
                <a:ea typeface="Courier New"/>
                <a:cs typeface="Courier New"/>
                <a:sym typeface="Courier New"/>
              </a:rPr>
              <a:t>lt.user_id</a:t>
            </a:r>
            <a:r>
              <a:rPr lang="en-NZ" sz="1200" dirty="0">
                <a:latin typeface="Courier New"/>
                <a:ea typeface="Courier New"/>
                <a:cs typeface="Courier New"/>
                <a:sym typeface="Courier New"/>
              </a:rPr>
              <a:t> = </a:t>
            </a:r>
            <a:r>
              <a:rPr lang="en-NZ" sz="1200" dirty="0" err="1">
                <a:latin typeface="Courier New"/>
                <a:ea typeface="Courier New"/>
                <a:cs typeface="Courier New"/>
                <a:sym typeface="Courier New"/>
              </a:rPr>
              <a:t>pv.user_id</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    AND </a:t>
            </a:r>
            <a:r>
              <a:rPr lang="en-NZ" sz="1200" dirty="0" err="1">
                <a:latin typeface="Courier New"/>
                <a:ea typeface="Courier New"/>
                <a:cs typeface="Courier New"/>
                <a:sym typeface="Courier New"/>
              </a:rPr>
              <a:t>lt.last_touch_at</a:t>
            </a:r>
            <a:r>
              <a:rPr lang="en-NZ" sz="1200" dirty="0">
                <a:latin typeface="Courier New"/>
                <a:ea typeface="Courier New"/>
                <a:cs typeface="Courier New"/>
                <a:sym typeface="Courier New"/>
              </a:rPr>
              <a:t> = </a:t>
            </a:r>
            <a:r>
              <a:rPr lang="en-NZ" sz="1200" dirty="0" err="1">
                <a:latin typeface="Courier New"/>
                <a:ea typeface="Courier New"/>
                <a:cs typeface="Courier New"/>
                <a:sym typeface="Courier New"/>
              </a:rPr>
              <a:t>pv.timestamp</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SELECT </a:t>
            </a:r>
            <a:r>
              <a:rPr lang="en-NZ" sz="1200" dirty="0" err="1">
                <a:latin typeface="Courier New"/>
                <a:ea typeface="Courier New"/>
                <a:cs typeface="Courier New"/>
                <a:sym typeface="Courier New"/>
              </a:rPr>
              <a:t>utm_campaign</a:t>
            </a:r>
            <a:r>
              <a:rPr lang="en-NZ" sz="1200" dirty="0">
                <a:latin typeface="Courier New"/>
                <a:ea typeface="Courier New"/>
                <a:cs typeface="Courier New"/>
                <a:sym typeface="Courier New"/>
              </a:rPr>
              <a:t>, COUNT(</a:t>
            </a:r>
            <a:r>
              <a:rPr lang="en-NZ" sz="1200" dirty="0" err="1">
                <a:latin typeface="Courier New"/>
                <a:ea typeface="Courier New"/>
                <a:cs typeface="Courier New"/>
                <a:sym typeface="Courier New"/>
              </a:rPr>
              <a:t>last_touch_at</a:t>
            </a:r>
            <a:r>
              <a:rPr lang="en-NZ" sz="1200" dirty="0">
                <a:latin typeface="Courier New"/>
                <a:ea typeface="Courier New"/>
                <a:cs typeface="Courier New"/>
                <a:sym typeface="Courier New"/>
              </a:rPr>
              <a:t>) AS '</a:t>
            </a:r>
            <a:r>
              <a:rPr lang="en-NZ" sz="1200" dirty="0" err="1">
                <a:latin typeface="Courier New"/>
                <a:ea typeface="Courier New"/>
                <a:cs typeface="Courier New"/>
                <a:sym typeface="Courier New"/>
              </a:rPr>
              <a:t>number_last_touch</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FROM joint_table_2</a:t>
            </a:r>
          </a:p>
          <a:p>
            <a:pPr lvl="0">
              <a:buClr>
                <a:schemeClr val="dk1"/>
              </a:buClr>
              <a:buSzPts val="1100"/>
            </a:pPr>
            <a:r>
              <a:rPr lang="en-NZ" sz="1200" dirty="0">
                <a:latin typeface="Courier New"/>
                <a:ea typeface="Courier New"/>
                <a:cs typeface="Courier New"/>
                <a:sym typeface="Courier New"/>
              </a:rPr>
              <a:t>GROUP BY </a:t>
            </a:r>
            <a:r>
              <a:rPr lang="en-NZ" sz="1200" dirty="0" err="1">
                <a:latin typeface="Courier New"/>
                <a:ea typeface="Courier New"/>
                <a:cs typeface="Courier New"/>
                <a:sym typeface="Courier New"/>
              </a:rPr>
              <a:t>utm_campaign</a:t>
            </a:r>
            <a:r>
              <a:rPr lang="en-NZ" sz="1200" dirty="0">
                <a:latin typeface="Courier New"/>
                <a:ea typeface="Courier New"/>
                <a:cs typeface="Courier New"/>
                <a:sym typeface="Courier New"/>
              </a:rPr>
              <a:t>;</a:t>
            </a:r>
            <a:endParaRPr sz="1200" dirty="0">
              <a:latin typeface="Courier New"/>
              <a:ea typeface="Courier New"/>
              <a:cs typeface="Courier New"/>
              <a:sym typeface="Courier New"/>
            </a:endParaRPr>
          </a:p>
        </p:txBody>
      </p:sp>
      <p:sp>
        <p:nvSpPr>
          <p:cNvPr id="7" name="Shape 324">
            <a:extLst>
              <a:ext uri="{FF2B5EF4-FFF2-40B4-BE49-F238E27FC236}">
                <a16:creationId xmlns:a16="http://schemas.microsoft.com/office/drawing/2014/main" id="{EB0B572A-A67D-4658-AB0A-A223AD062721}"/>
              </a:ext>
            </a:extLst>
          </p:cNvPr>
          <p:cNvSpPr txBox="1"/>
          <p:nvPr/>
        </p:nvSpPr>
        <p:spPr>
          <a:xfrm>
            <a:off x="422525" y="1201325"/>
            <a:ext cx="4149475" cy="83760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NZ" sz="1200" dirty="0">
                <a:latin typeface="Roboto"/>
                <a:ea typeface="Roboto"/>
                <a:cs typeface="Roboto"/>
                <a:sym typeface="Roboto"/>
              </a:rPr>
              <a:t>All 8 campaigns contributed to last touches. The number of last touches that each campaign is responsible for is listed in the table below.</a:t>
            </a:r>
            <a:endParaRPr sz="1200" dirty="0">
              <a:latin typeface="Roboto"/>
              <a:ea typeface="Roboto"/>
              <a:cs typeface="Roboto"/>
              <a:sym typeface="Roboto"/>
            </a:endParaRPr>
          </a:p>
        </p:txBody>
      </p:sp>
      <p:graphicFrame>
        <p:nvGraphicFramePr>
          <p:cNvPr id="6" name="Shape 325">
            <a:extLst>
              <a:ext uri="{FF2B5EF4-FFF2-40B4-BE49-F238E27FC236}">
                <a16:creationId xmlns:a16="http://schemas.microsoft.com/office/drawing/2014/main" id="{0B4A87C3-1D7A-4F26-A42C-5A2666EDBAAA}"/>
              </a:ext>
            </a:extLst>
          </p:cNvPr>
          <p:cNvGraphicFramePr/>
          <p:nvPr>
            <p:extLst>
              <p:ext uri="{D42A27DB-BD31-4B8C-83A1-F6EECF244321}">
                <p14:modId xmlns:p14="http://schemas.microsoft.com/office/powerpoint/2010/main" val="2124401494"/>
              </p:ext>
            </p:extLst>
          </p:nvPr>
        </p:nvGraphicFramePr>
        <p:xfrm>
          <a:off x="672389" y="2110029"/>
          <a:ext cx="3649745" cy="2787707"/>
        </p:xfrm>
        <a:graphic>
          <a:graphicData uri="http://schemas.openxmlformats.org/drawingml/2006/table">
            <a:tbl>
              <a:tblPr>
                <a:noFill/>
                <a:tableStyleId>{8628B589-4659-4227-9C68-565DD4A46BFE}</a:tableStyleId>
              </a:tblPr>
              <a:tblGrid>
                <a:gridCol w="2235616">
                  <a:extLst>
                    <a:ext uri="{9D8B030D-6E8A-4147-A177-3AD203B41FA5}">
                      <a16:colId xmlns:a16="http://schemas.microsoft.com/office/drawing/2014/main" val="20000"/>
                    </a:ext>
                  </a:extLst>
                </a:gridCol>
                <a:gridCol w="1414129">
                  <a:extLst>
                    <a:ext uri="{9D8B030D-6E8A-4147-A177-3AD203B41FA5}">
                      <a16:colId xmlns:a16="http://schemas.microsoft.com/office/drawing/2014/main" val="20001"/>
                    </a:ext>
                  </a:extLst>
                </a:gridCol>
              </a:tblGrid>
              <a:tr h="336979">
                <a:tc>
                  <a:txBody>
                    <a:bodyPr/>
                    <a:lstStyle/>
                    <a:p>
                      <a:pPr marL="0" lvl="0" indent="0" rtl="0">
                        <a:spcBef>
                          <a:spcPts val="0"/>
                        </a:spcBef>
                        <a:spcAft>
                          <a:spcPts val="0"/>
                        </a:spcAft>
                        <a:buNone/>
                      </a:pPr>
                      <a:r>
                        <a:rPr lang="en" sz="1000" b="1" dirty="0">
                          <a:solidFill>
                            <a:srgbClr val="FFFFFF"/>
                          </a:solidFill>
                        </a:rPr>
                        <a:t>utm_campaign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number_last_touch</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06341">
                <a:tc>
                  <a:txBody>
                    <a:bodyPr/>
                    <a:lstStyle/>
                    <a:p>
                      <a:pPr marL="0" lvl="0" indent="0" rtl="0">
                        <a:spcBef>
                          <a:spcPts val="0"/>
                        </a:spcBef>
                        <a:spcAft>
                          <a:spcPts val="0"/>
                        </a:spcAft>
                        <a:buNone/>
                      </a:pPr>
                      <a:r>
                        <a:rPr lang="en-NZ" sz="800" dirty="0"/>
                        <a:t>cool-</a:t>
                      </a:r>
                      <a:r>
                        <a:rPr lang="en-NZ" sz="800" dirty="0" err="1"/>
                        <a:t>tshirts</a:t>
                      </a:r>
                      <a:r>
                        <a:rPr lang="en-NZ" sz="800" dirty="0"/>
                        <a:t>-search</a:t>
                      </a:r>
                      <a:endParaRPr sz="800" dirty="0"/>
                    </a:p>
                  </a:txBody>
                  <a:tcPr marL="91425" marR="91425" marT="91425" marB="91425"/>
                </a:tc>
                <a:tc>
                  <a:txBody>
                    <a:bodyPr/>
                    <a:lstStyle/>
                    <a:p>
                      <a:pPr marL="0" lvl="0" indent="0" rtl="0">
                        <a:spcBef>
                          <a:spcPts val="0"/>
                        </a:spcBef>
                        <a:spcAft>
                          <a:spcPts val="0"/>
                        </a:spcAft>
                        <a:buNone/>
                      </a:pPr>
                      <a:r>
                        <a:rPr lang="en-NZ" sz="800" dirty="0"/>
                        <a:t>60</a:t>
                      </a:r>
                      <a:endParaRPr sz="800" dirty="0"/>
                    </a:p>
                  </a:txBody>
                  <a:tcPr marL="91425" marR="91425" marT="91425" marB="91425"/>
                </a:tc>
                <a:extLst>
                  <a:ext uri="{0D108BD9-81ED-4DB2-BD59-A6C34878D82A}">
                    <a16:rowId xmlns:a16="http://schemas.microsoft.com/office/drawing/2014/main" val="10001"/>
                  </a:ext>
                </a:extLst>
              </a:tr>
              <a:tr h="306341">
                <a:tc>
                  <a:txBody>
                    <a:bodyPr/>
                    <a:lstStyle/>
                    <a:p>
                      <a:pPr marL="0" lvl="0" indent="0" rtl="0">
                        <a:spcBef>
                          <a:spcPts val="0"/>
                        </a:spcBef>
                        <a:spcAft>
                          <a:spcPts val="0"/>
                        </a:spcAft>
                        <a:buNone/>
                      </a:pPr>
                      <a:r>
                        <a:rPr lang="en-NZ" sz="800" dirty="0"/>
                        <a:t>getting-to-know-cool-</a:t>
                      </a:r>
                      <a:r>
                        <a:rPr lang="en-NZ" sz="800" dirty="0" err="1"/>
                        <a:t>tshirts</a:t>
                      </a:r>
                      <a:endParaRPr sz="800" dirty="0"/>
                    </a:p>
                  </a:txBody>
                  <a:tcPr marL="91425" marR="91425" marT="91425" marB="91425"/>
                </a:tc>
                <a:tc>
                  <a:txBody>
                    <a:bodyPr/>
                    <a:lstStyle/>
                    <a:p>
                      <a:pPr marL="0" lvl="0" indent="0" rtl="0">
                        <a:spcBef>
                          <a:spcPts val="0"/>
                        </a:spcBef>
                        <a:spcAft>
                          <a:spcPts val="0"/>
                        </a:spcAft>
                        <a:buNone/>
                      </a:pPr>
                      <a:r>
                        <a:rPr lang="en-NZ" sz="800" dirty="0"/>
                        <a:t>232</a:t>
                      </a:r>
                      <a:endParaRPr sz="800" dirty="0"/>
                    </a:p>
                  </a:txBody>
                  <a:tcPr marL="91425" marR="91425" marT="91425" marB="91425"/>
                </a:tc>
                <a:extLst>
                  <a:ext uri="{0D108BD9-81ED-4DB2-BD59-A6C34878D82A}">
                    <a16:rowId xmlns:a16="http://schemas.microsoft.com/office/drawing/2014/main" val="10002"/>
                  </a:ext>
                </a:extLst>
              </a:tr>
              <a:tr h="306341">
                <a:tc>
                  <a:txBody>
                    <a:bodyPr/>
                    <a:lstStyle/>
                    <a:p>
                      <a:pPr marL="0" lvl="0" indent="0" rtl="0">
                        <a:spcBef>
                          <a:spcPts val="0"/>
                        </a:spcBef>
                        <a:spcAft>
                          <a:spcPts val="0"/>
                        </a:spcAft>
                        <a:buNone/>
                      </a:pPr>
                      <a:r>
                        <a:rPr lang="en-NZ" sz="800" dirty="0"/>
                        <a:t>interview-with-cool-</a:t>
                      </a:r>
                      <a:r>
                        <a:rPr lang="en-NZ" sz="800" dirty="0" err="1"/>
                        <a:t>tshirts</a:t>
                      </a:r>
                      <a:r>
                        <a:rPr lang="en-NZ" sz="800" dirty="0"/>
                        <a:t>-founder</a:t>
                      </a:r>
                      <a:endParaRPr sz="800" dirty="0"/>
                    </a:p>
                  </a:txBody>
                  <a:tcPr marL="91425" marR="91425" marT="91425" marB="91425"/>
                </a:tc>
                <a:tc>
                  <a:txBody>
                    <a:bodyPr/>
                    <a:lstStyle/>
                    <a:p>
                      <a:pPr marL="0" lvl="0" indent="0" rtl="0">
                        <a:spcBef>
                          <a:spcPts val="0"/>
                        </a:spcBef>
                        <a:spcAft>
                          <a:spcPts val="0"/>
                        </a:spcAft>
                        <a:buNone/>
                      </a:pPr>
                      <a:r>
                        <a:rPr lang="en-NZ" sz="800" dirty="0"/>
                        <a:t>184</a:t>
                      </a:r>
                      <a:endParaRPr sz="800" dirty="0"/>
                    </a:p>
                  </a:txBody>
                  <a:tcPr marL="91425" marR="91425" marT="91425" marB="91425"/>
                </a:tc>
                <a:extLst>
                  <a:ext uri="{0D108BD9-81ED-4DB2-BD59-A6C34878D82A}">
                    <a16:rowId xmlns:a16="http://schemas.microsoft.com/office/drawing/2014/main" val="10003"/>
                  </a:ext>
                </a:extLst>
              </a:tr>
              <a:tr h="306341">
                <a:tc>
                  <a:txBody>
                    <a:bodyPr/>
                    <a:lstStyle/>
                    <a:p>
                      <a:pPr marL="0" lvl="0" indent="0" rtl="0">
                        <a:spcBef>
                          <a:spcPts val="0"/>
                        </a:spcBef>
                        <a:spcAft>
                          <a:spcPts val="0"/>
                        </a:spcAft>
                        <a:buNone/>
                      </a:pPr>
                      <a:r>
                        <a:rPr lang="en-NZ" sz="800" dirty="0"/>
                        <a:t>paid-search</a:t>
                      </a:r>
                      <a:endParaRPr sz="800" dirty="0"/>
                    </a:p>
                  </a:txBody>
                  <a:tcPr marL="91425" marR="91425" marT="91425" marB="91425"/>
                </a:tc>
                <a:tc>
                  <a:txBody>
                    <a:bodyPr/>
                    <a:lstStyle/>
                    <a:p>
                      <a:pPr marL="0" lvl="0" indent="0" rtl="0">
                        <a:spcBef>
                          <a:spcPts val="0"/>
                        </a:spcBef>
                        <a:spcAft>
                          <a:spcPts val="0"/>
                        </a:spcAft>
                        <a:buNone/>
                      </a:pPr>
                      <a:r>
                        <a:rPr lang="en-NZ" sz="800" dirty="0"/>
                        <a:t>178</a:t>
                      </a:r>
                      <a:endParaRPr sz="800" dirty="0"/>
                    </a:p>
                  </a:txBody>
                  <a:tcPr marL="91425" marR="91425" marT="91425" marB="91425"/>
                </a:tc>
                <a:extLst>
                  <a:ext uri="{0D108BD9-81ED-4DB2-BD59-A6C34878D82A}">
                    <a16:rowId xmlns:a16="http://schemas.microsoft.com/office/drawing/2014/main" val="10004"/>
                  </a:ext>
                </a:extLst>
              </a:tr>
              <a:tr h="306341">
                <a:tc>
                  <a:txBody>
                    <a:bodyPr/>
                    <a:lstStyle/>
                    <a:p>
                      <a:pPr marL="0" lvl="0" indent="0" rtl="0">
                        <a:spcBef>
                          <a:spcPts val="0"/>
                        </a:spcBef>
                        <a:spcAft>
                          <a:spcPts val="0"/>
                        </a:spcAft>
                        <a:buNone/>
                      </a:pPr>
                      <a:r>
                        <a:rPr lang="en-NZ" sz="800" dirty="0" err="1"/>
                        <a:t>retargetting</a:t>
                      </a:r>
                      <a:r>
                        <a:rPr lang="en-NZ" sz="800" dirty="0"/>
                        <a:t>-ad</a:t>
                      </a:r>
                      <a:endParaRPr sz="800" dirty="0"/>
                    </a:p>
                  </a:txBody>
                  <a:tcPr marL="91425" marR="91425" marT="91425" marB="91425"/>
                </a:tc>
                <a:tc>
                  <a:txBody>
                    <a:bodyPr/>
                    <a:lstStyle/>
                    <a:p>
                      <a:pPr marL="0" lvl="0" indent="0" rtl="0">
                        <a:spcBef>
                          <a:spcPts val="0"/>
                        </a:spcBef>
                        <a:spcAft>
                          <a:spcPts val="0"/>
                        </a:spcAft>
                        <a:buNone/>
                      </a:pPr>
                      <a:r>
                        <a:rPr lang="en-NZ" sz="800" dirty="0"/>
                        <a:t>443</a:t>
                      </a:r>
                      <a:endParaRPr sz="800" dirty="0"/>
                    </a:p>
                  </a:txBody>
                  <a:tcPr marL="91425" marR="91425" marT="91425" marB="91425"/>
                </a:tc>
                <a:extLst>
                  <a:ext uri="{0D108BD9-81ED-4DB2-BD59-A6C34878D82A}">
                    <a16:rowId xmlns:a16="http://schemas.microsoft.com/office/drawing/2014/main" val="2387469149"/>
                  </a:ext>
                </a:extLst>
              </a:tr>
              <a:tr h="306341">
                <a:tc>
                  <a:txBody>
                    <a:bodyPr/>
                    <a:lstStyle/>
                    <a:p>
                      <a:pPr marL="0" lvl="0" indent="0" rtl="0">
                        <a:spcBef>
                          <a:spcPts val="0"/>
                        </a:spcBef>
                        <a:spcAft>
                          <a:spcPts val="0"/>
                        </a:spcAft>
                        <a:buNone/>
                      </a:pPr>
                      <a:r>
                        <a:rPr lang="en-NZ" sz="800" dirty="0" err="1"/>
                        <a:t>retargetting</a:t>
                      </a:r>
                      <a:r>
                        <a:rPr lang="en-NZ" sz="800" dirty="0"/>
                        <a:t>-campaign</a:t>
                      </a:r>
                      <a:endParaRPr sz="800" dirty="0"/>
                    </a:p>
                  </a:txBody>
                  <a:tcPr marL="91425" marR="91425" marT="91425" marB="91425"/>
                </a:tc>
                <a:tc>
                  <a:txBody>
                    <a:bodyPr/>
                    <a:lstStyle/>
                    <a:p>
                      <a:pPr marL="0" lvl="0" indent="0" rtl="0">
                        <a:spcBef>
                          <a:spcPts val="0"/>
                        </a:spcBef>
                        <a:spcAft>
                          <a:spcPts val="0"/>
                        </a:spcAft>
                        <a:buNone/>
                      </a:pPr>
                      <a:r>
                        <a:rPr lang="en-NZ" sz="800" dirty="0"/>
                        <a:t>245</a:t>
                      </a:r>
                      <a:endParaRPr sz="800" dirty="0"/>
                    </a:p>
                  </a:txBody>
                  <a:tcPr marL="91425" marR="91425" marT="91425" marB="91425"/>
                </a:tc>
                <a:extLst>
                  <a:ext uri="{0D108BD9-81ED-4DB2-BD59-A6C34878D82A}">
                    <a16:rowId xmlns:a16="http://schemas.microsoft.com/office/drawing/2014/main" val="3049663400"/>
                  </a:ext>
                </a:extLst>
              </a:tr>
              <a:tr h="306341">
                <a:tc>
                  <a:txBody>
                    <a:bodyPr/>
                    <a:lstStyle/>
                    <a:p>
                      <a:pPr marL="0" lvl="0" indent="0" rtl="0">
                        <a:spcBef>
                          <a:spcPts val="0"/>
                        </a:spcBef>
                        <a:spcAft>
                          <a:spcPts val="0"/>
                        </a:spcAft>
                        <a:buNone/>
                      </a:pPr>
                      <a:r>
                        <a:rPr lang="en-NZ" sz="800" dirty="0"/>
                        <a:t>ten-crazy-cool-</a:t>
                      </a:r>
                      <a:r>
                        <a:rPr lang="en-NZ" sz="800" dirty="0" err="1"/>
                        <a:t>tshirts</a:t>
                      </a:r>
                      <a:r>
                        <a:rPr lang="en-NZ" sz="800" dirty="0"/>
                        <a:t>-facts</a:t>
                      </a:r>
                      <a:endParaRPr sz="800" dirty="0"/>
                    </a:p>
                  </a:txBody>
                  <a:tcPr marL="91425" marR="91425" marT="91425" marB="91425"/>
                </a:tc>
                <a:tc>
                  <a:txBody>
                    <a:bodyPr/>
                    <a:lstStyle/>
                    <a:p>
                      <a:pPr marL="0" lvl="0" indent="0" rtl="0">
                        <a:spcBef>
                          <a:spcPts val="0"/>
                        </a:spcBef>
                        <a:spcAft>
                          <a:spcPts val="0"/>
                        </a:spcAft>
                        <a:buNone/>
                      </a:pPr>
                      <a:r>
                        <a:rPr lang="en-NZ" sz="800" dirty="0"/>
                        <a:t>190</a:t>
                      </a:r>
                      <a:endParaRPr sz="800" dirty="0"/>
                    </a:p>
                  </a:txBody>
                  <a:tcPr marL="91425" marR="91425" marT="91425" marB="91425"/>
                </a:tc>
                <a:extLst>
                  <a:ext uri="{0D108BD9-81ED-4DB2-BD59-A6C34878D82A}">
                    <a16:rowId xmlns:a16="http://schemas.microsoft.com/office/drawing/2014/main" val="3206921825"/>
                  </a:ext>
                </a:extLst>
              </a:tr>
              <a:tr h="306341">
                <a:tc>
                  <a:txBody>
                    <a:bodyPr/>
                    <a:lstStyle/>
                    <a:p>
                      <a:pPr marL="0" lvl="0" indent="0" rtl="0">
                        <a:spcBef>
                          <a:spcPts val="0"/>
                        </a:spcBef>
                        <a:spcAft>
                          <a:spcPts val="0"/>
                        </a:spcAft>
                        <a:buNone/>
                      </a:pPr>
                      <a:r>
                        <a:rPr lang="en-NZ" sz="800" dirty="0"/>
                        <a:t>weekly-newsletter</a:t>
                      </a:r>
                      <a:endParaRPr sz="800" dirty="0"/>
                    </a:p>
                  </a:txBody>
                  <a:tcPr marL="91425" marR="91425" marT="91425" marB="91425"/>
                </a:tc>
                <a:tc>
                  <a:txBody>
                    <a:bodyPr/>
                    <a:lstStyle/>
                    <a:p>
                      <a:pPr marL="0" lvl="0" indent="0" rtl="0">
                        <a:spcBef>
                          <a:spcPts val="0"/>
                        </a:spcBef>
                        <a:spcAft>
                          <a:spcPts val="0"/>
                        </a:spcAft>
                        <a:buNone/>
                      </a:pPr>
                      <a:r>
                        <a:rPr lang="en-NZ" sz="800" dirty="0"/>
                        <a:t>447</a:t>
                      </a:r>
                      <a:endParaRPr sz="800" dirty="0"/>
                    </a:p>
                  </a:txBody>
                  <a:tcPr marL="91425" marR="91425" marT="91425" marB="91425"/>
                </a:tc>
                <a:extLst>
                  <a:ext uri="{0D108BD9-81ED-4DB2-BD59-A6C34878D82A}">
                    <a16:rowId xmlns:a16="http://schemas.microsoft.com/office/drawing/2014/main" val="634284329"/>
                  </a:ext>
                </a:extLst>
              </a:tr>
            </a:tbl>
          </a:graphicData>
        </a:graphic>
      </p:graphicFrame>
    </p:spTree>
    <p:extLst>
      <p:ext uri="{BB962C8B-B14F-4D97-AF65-F5344CB8AC3E}">
        <p14:creationId xmlns:p14="http://schemas.microsoft.com/office/powerpoint/2010/main" val="45429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2.2 </a:t>
            </a:r>
            <a:r>
              <a:rPr lang="en-NZ" sz="2400" b="1" dirty="0">
                <a:solidFill>
                  <a:srgbClr val="295269"/>
                </a:solidFill>
                <a:latin typeface="Roboto"/>
                <a:ea typeface="Roboto"/>
                <a:cs typeface="Roboto"/>
                <a:sym typeface="Roboto"/>
              </a:rPr>
              <a:t>How many visitors make a purchase? What is the typical user journey?</a:t>
            </a:r>
          </a:p>
        </p:txBody>
      </p:sp>
      <p:sp>
        <p:nvSpPr>
          <p:cNvPr id="316" name="Shape 316"/>
          <p:cNvSpPr txBox="1"/>
          <p:nvPr/>
        </p:nvSpPr>
        <p:spPr>
          <a:xfrm>
            <a:off x="498037" y="1201324"/>
            <a:ext cx="4073963" cy="188211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NZ" sz="1200" dirty="0">
                <a:latin typeface="Roboto"/>
                <a:ea typeface="Roboto"/>
                <a:cs typeface="Roboto"/>
                <a:sym typeface="Roboto"/>
              </a:rPr>
              <a:t>361 out of a total of 1979 visitors to the website made a purchase. The purchase rate is about 18.24%.</a:t>
            </a:r>
          </a:p>
          <a:p>
            <a:pPr lvl="0">
              <a:lnSpc>
                <a:spcPct val="115000"/>
              </a:lnSpc>
              <a:buClr>
                <a:schemeClr val="dk1"/>
              </a:buClr>
              <a:buSzPts val="1100"/>
            </a:pPr>
            <a:endParaRPr lang="en-NZ" sz="1200" dirty="0">
              <a:latin typeface="Roboto"/>
              <a:ea typeface="Roboto"/>
              <a:cs typeface="Roboto"/>
              <a:sym typeface="Roboto"/>
            </a:endParaRPr>
          </a:p>
          <a:p>
            <a:pPr lvl="0">
              <a:lnSpc>
                <a:spcPct val="115000"/>
              </a:lnSpc>
              <a:buClr>
                <a:schemeClr val="dk1"/>
              </a:buClr>
              <a:buSzPts val="1100"/>
            </a:pPr>
            <a:r>
              <a:rPr lang="en-NZ" sz="1200" dirty="0">
                <a:latin typeface="Roboto"/>
                <a:ea typeface="Roboto"/>
                <a:cs typeface="Roboto"/>
                <a:sym typeface="Roboto"/>
              </a:rPr>
              <a:t>The typical user journey is to make first touches with the website through some campaign. Then some of them never visit the website again. Some of them visit again to make a purchase. Some of them visit again but still don’t make purchases.</a:t>
            </a:r>
          </a:p>
          <a:p>
            <a:pPr lvl="0">
              <a:lnSpc>
                <a:spcPct val="115000"/>
              </a:lnSpc>
              <a:buClr>
                <a:schemeClr val="dk1"/>
              </a:buClr>
              <a:buSzPts val="1100"/>
            </a:pPr>
            <a:endParaRPr lang="en-NZ" sz="1200" dirty="0">
              <a:latin typeface="Roboto"/>
              <a:ea typeface="Roboto"/>
              <a:cs typeface="Roboto"/>
              <a:sym typeface="Roboto"/>
            </a:endParaRPr>
          </a:p>
        </p:txBody>
      </p:sp>
      <p:sp>
        <p:nvSpPr>
          <p:cNvPr id="5" name="Shape 323">
            <a:extLst>
              <a:ext uri="{FF2B5EF4-FFF2-40B4-BE49-F238E27FC236}">
                <a16:creationId xmlns:a16="http://schemas.microsoft.com/office/drawing/2014/main" id="{115A981C-4772-4411-B93D-583FD52F14C2}"/>
              </a:ext>
            </a:extLst>
          </p:cNvPr>
          <p:cNvSpPr txBox="1"/>
          <p:nvPr/>
        </p:nvSpPr>
        <p:spPr>
          <a:xfrm>
            <a:off x="4775063" y="1151336"/>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1200" dirty="0">
                <a:latin typeface="Courier New"/>
                <a:ea typeface="Courier New"/>
                <a:cs typeface="Courier New"/>
                <a:sym typeface="Courier New"/>
              </a:rPr>
              <a:t>SELECT COUNT(DISTINCT </a:t>
            </a:r>
            <a:r>
              <a:rPr lang="en-NZ" sz="1200" dirty="0" err="1">
                <a:latin typeface="Courier New"/>
                <a:ea typeface="Courier New"/>
                <a:cs typeface="Courier New"/>
                <a:sym typeface="Courier New"/>
              </a:rPr>
              <a:t>user_id</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FROM </a:t>
            </a:r>
            <a:r>
              <a:rPr lang="en-NZ" sz="1200" dirty="0" err="1">
                <a:latin typeface="Courier New"/>
                <a:ea typeface="Courier New"/>
                <a:cs typeface="Courier New"/>
                <a:sym typeface="Courier New"/>
              </a:rPr>
              <a:t>page_visits</a:t>
            </a: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WHERE </a:t>
            </a:r>
            <a:r>
              <a:rPr lang="en-NZ" sz="1200" dirty="0" err="1">
                <a:latin typeface="Courier New"/>
                <a:ea typeface="Courier New"/>
                <a:cs typeface="Courier New"/>
                <a:sym typeface="Courier New"/>
              </a:rPr>
              <a:t>page_name</a:t>
            </a:r>
            <a:r>
              <a:rPr lang="en-NZ" sz="1200" dirty="0">
                <a:latin typeface="Courier New"/>
                <a:ea typeface="Courier New"/>
                <a:cs typeface="Courier New"/>
                <a:sym typeface="Courier New"/>
              </a:rPr>
              <a:t> = '4 - purchase';</a:t>
            </a:r>
          </a:p>
          <a:p>
            <a:pPr lvl="0">
              <a:buClr>
                <a:schemeClr val="dk1"/>
              </a:buClr>
              <a:buSzPts val="1100"/>
            </a:pPr>
            <a:endParaRPr lang="en-NZ" sz="1200" dirty="0">
              <a:latin typeface="Courier New"/>
              <a:ea typeface="Courier New"/>
              <a:cs typeface="Courier New"/>
              <a:sym typeface="Courier New"/>
            </a:endParaRPr>
          </a:p>
          <a:p>
            <a:pPr lvl="0">
              <a:buClr>
                <a:schemeClr val="dk1"/>
              </a:buClr>
              <a:buSzPts val="1100"/>
            </a:pPr>
            <a:r>
              <a:rPr lang="en-NZ" sz="1200" dirty="0">
                <a:latin typeface="Courier New"/>
                <a:ea typeface="Courier New"/>
                <a:cs typeface="Courier New"/>
                <a:sym typeface="Courier New"/>
              </a:rPr>
              <a:t>SELECT COUNT(DISTINCT </a:t>
            </a:r>
            <a:r>
              <a:rPr lang="en-NZ" sz="1200" dirty="0" err="1">
                <a:latin typeface="Courier New"/>
                <a:ea typeface="Courier New"/>
                <a:cs typeface="Courier New"/>
                <a:sym typeface="Courier New"/>
              </a:rPr>
              <a:t>user_id</a:t>
            </a:r>
            <a:r>
              <a:rPr lang="en-NZ" sz="1200" dirty="0">
                <a:latin typeface="Courier New"/>
                <a:ea typeface="Courier New"/>
                <a:cs typeface="Courier New"/>
                <a:sym typeface="Courier New"/>
              </a:rPr>
              <a:t>)</a:t>
            </a:r>
          </a:p>
          <a:p>
            <a:pPr lvl="0">
              <a:buClr>
                <a:schemeClr val="dk1"/>
              </a:buClr>
              <a:buSzPts val="1100"/>
            </a:pPr>
            <a:r>
              <a:rPr lang="en-NZ" sz="1200" dirty="0">
                <a:latin typeface="Courier New"/>
                <a:ea typeface="Courier New"/>
                <a:cs typeface="Courier New"/>
                <a:sym typeface="Courier New"/>
              </a:rPr>
              <a:t>FROM </a:t>
            </a:r>
            <a:r>
              <a:rPr lang="en-NZ" sz="1200" dirty="0" err="1">
                <a:latin typeface="Courier New"/>
                <a:ea typeface="Courier New"/>
                <a:cs typeface="Courier New"/>
                <a:sym typeface="Courier New"/>
              </a:rPr>
              <a:t>page_visits</a:t>
            </a:r>
            <a:r>
              <a:rPr lang="en-NZ" sz="1200" dirty="0">
                <a:latin typeface="Courier New"/>
                <a:ea typeface="Courier New"/>
                <a:cs typeface="Courier New"/>
                <a:sym typeface="Courier New"/>
              </a:rPr>
              <a:t>;</a:t>
            </a:r>
            <a:endParaRPr sz="1200" dirty="0">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1033</Words>
  <Application>Microsoft Office PowerPoint</Application>
  <PresentationFormat>On-screen Show (16:9)</PresentationFormat>
  <Paragraphs>241</Paragraphs>
  <Slides>12</Slides>
  <Notes>12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Dosis</vt:lpstr>
      <vt:lpstr>Roboto Black</vt:lpstr>
      <vt:lpstr>Roboto</vt:lpstr>
      <vt:lpstr>Arial</vt:lpstr>
      <vt:lpstr>Roboto Thin</vt:lpstr>
      <vt:lpstr>Courier New</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Piao Ye</cp:lastModifiedBy>
  <cp:revision>21</cp:revision>
  <dcterms:modified xsi:type="dcterms:W3CDTF">2019-10-03T22:25:56Z</dcterms:modified>
</cp:coreProperties>
</file>